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6" r:id="rId2"/>
    <p:sldId id="256" r:id="rId3"/>
    <p:sldId id="257" r:id="rId4"/>
    <p:sldId id="258" r:id="rId5"/>
    <p:sldId id="259" r:id="rId6"/>
    <p:sldId id="260" r:id="rId7"/>
    <p:sldId id="261" r:id="rId8"/>
    <p:sldId id="262" r:id="rId9"/>
    <p:sldId id="267"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1038" y="3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11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Cover slide. Welcome guests and begin when ready.</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Before we talk about the details, I want to start with what BMED Wellness is. The goal of the BMED Wellness Program is to support municipalities in creating sustainable employee wellness initiatives that encourage preventive care, healthy lifestyles, and overall employee well-being. For 2027, I want us focused on three actions: designate a Wellness Ambassador, launch or continue your BMED Employee Wellness Program, and apply for the BMED Wellness Grant.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Wellness Ambassador is the connection between BMED and the employees in your municipality. You do not need to be a health professional, and you are not responsible for anyone's confidential health information. Your Ambassador can be anyone in your organization who is organized, enthusiastic, approachable, and genuinely interested in employee wellness. We are looking for someone willing to communicate opportunities, encourage participation, and help keep the local program moving. BMED will support you throughout the process. Ask: How many of our current or potential Wellness Ambassadors are here today? Please raise your hand.</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grant is one of the biggest benefits of participating. Eligible agencies may receive reimbursement of up to 50 percent of eligible wellness program costs, not to exceed $10,000 annually. Dental-Only member agencies may be eligible for up to $5,000. The funding gives municipalities a real opportunity to create meaningful wellness programming while BMED provides the framework, tools and support.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Valley Health System is a great example of ready-made programming. Their on-demand library covers heart health, mental wellness, nutrition, fitness, healthy aging and preventive health. An Ambassador can share these resources immediately.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2027 base requirements are straightforward: physical, biometric screening, two dental cleanings, four educational programs and one additional wellness activity. Municipalities still have flexibility to make the local program their own.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Franklin Lakes shows how wellness can connect preventive care, movement, education and community events. These are examples, not a checklist — the point is to borrow ideas that fit your workforce.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Garfield makes wellness approachable through yoga and beginner-friendly fitness. Montvale began its program in 2022 and has about 18 to 20 employees participating. They use gift cards, extra time off, and even an omelette breakfast as rewards. Their program promotes healthy habits, engagement, work-life balance and camaraderie. Their lesson learned is that variety and meaningful incentives help keep employees interested.</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current active BMED Wellness Program participants are Franklin Lakes, Oakland, Garfield, and Montvale. We are excited that the network is already growing for 2027. Westwood, Midland Park, Woodcliff Lake, Emerson as a Dental-Only member, Lodi, and Park Ridge are joining or committed for 2027. More municipalities and more Ambassadors mean more ideas and resources we can share across the Fund.</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have also built the 2027 toolkit: application packet, tracking form, resolution, FAQ, guide and Ambassador information. The administrative pieces are ready to use.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 we wrap up, remember these three actions: choose your Wellness Ambassador, launch or continue your BMED Employee Wellness Program, and apply for the BMED Wellness Grant. If you are already participating, keep building. If you are new, we will help you get started. If you are interested in serving as your municipality's Ambassador, please see me today or email me after the program. I will help you with the next steps. Choose your Ambassador. Launch or continue your program. Apply for your grant. I am here to help you do all three.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for taking the time to learn more about BMED Wellness and for helping us grow this program. We are also excited to share that we now have a dedicated Wellness Page on the Gateway BMED Fund website. This will be a central place for our municipalities and Wellness Ambassadors to access program information, forms, resources, and updates. You can visit www.bmedhif.com/wellness/. Please reach out to me anytime with questions, ideas, or when you are ready to participate. My contact information is on the screen. At this point, I would be happy to answer any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164592"/>
            <a:ext cx="12191695"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638544"/>
            <a:ext cx="12191695" cy="219456"/>
          </a:xfrm>
          <a:prstGeom prst="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3"/>
          <a:stretch>
            <a:fillRect/>
          </a:stretch>
        </p:blipFill>
        <p:spPr>
          <a:xfrm>
            <a:off x="2148840" y="914400"/>
            <a:ext cx="7909560" cy="4451493"/>
          </a:xfrm>
          <a:prstGeom prst="rect">
            <a:avLst/>
          </a:prstGeom>
        </p:spPr>
      </p:pic>
      <p:sp>
        <p:nvSpPr>
          <p:cNvPr id="7" name="TextBox 6"/>
          <p:cNvSpPr txBox="1"/>
          <p:nvPr/>
        </p:nvSpPr>
        <p:spPr>
          <a:xfrm>
            <a:off x="1828800" y="5349240"/>
            <a:ext cx="8549640" cy="594360"/>
          </a:xfrm>
          <a:prstGeom prst="rect">
            <a:avLst/>
          </a:prstGeom>
          <a:noFill/>
        </p:spPr>
        <p:txBody>
          <a:bodyPr wrap="none">
            <a:spAutoFit/>
          </a:bodyPr>
          <a:lstStyle/>
          <a:p>
            <a:pPr algn="ctr">
              <a:defRPr sz="2400" b="1">
                <a:solidFill>
                  <a:srgbClr val="062B66"/>
                </a:solidFill>
                <a:latin typeface="Aptos Display"/>
              </a:defRPr>
            </a:pPr>
            <a:r>
              <a:t>Healthy Employees, Healthier Municipalities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EC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3"/>
          <a:stretch>
            <a:fillRect/>
          </a:stretch>
        </p:blipFill>
        <p:spPr>
          <a:xfrm>
            <a:off x="10561320" y="146304"/>
            <a:ext cx="1143000" cy="643279"/>
          </a:xfrm>
          <a:prstGeom prst="rect">
            <a:avLst/>
          </a:prstGeom>
        </p:spPr>
      </p:pic>
      <p:sp>
        <p:nvSpPr>
          <p:cNvPr id="4" name="TextBox 3"/>
          <p:cNvSpPr txBox="1"/>
          <p:nvPr/>
        </p:nvSpPr>
        <p:spPr>
          <a:xfrm>
            <a:off x="548640" y="292608"/>
            <a:ext cx="9601200" cy="502920"/>
          </a:xfrm>
          <a:prstGeom prst="rect">
            <a:avLst/>
          </a:prstGeom>
          <a:noFill/>
        </p:spPr>
        <p:txBody>
          <a:bodyPr wrap="none">
            <a:spAutoFit/>
          </a:bodyPr>
          <a:lstStyle/>
          <a:p>
            <a:pPr>
              <a:defRPr sz="2600" b="1">
                <a:solidFill>
                  <a:srgbClr val="062B66"/>
                </a:solidFill>
                <a:latin typeface="Aptos Display"/>
              </a:defRPr>
            </a:pPr>
            <a:r>
              <a:t>WHAT IS BMED WELLNESS?</a:t>
            </a:r>
          </a:p>
        </p:txBody>
      </p:sp>
      <p:sp>
        <p:nvSpPr>
          <p:cNvPr id="5" name="Rounded Rectangle 4"/>
          <p:cNvSpPr/>
          <p:nvPr/>
        </p:nvSpPr>
        <p:spPr>
          <a:xfrm>
            <a:off x="658368" y="1097280"/>
            <a:ext cx="10881360" cy="1417320"/>
          </a:xfrm>
          <a:prstGeom prst="roundRect">
            <a:avLst/>
          </a:prstGeom>
          <a:solidFill>
            <a:srgbClr val="FFFFFF"/>
          </a:solidFill>
          <a:ln w="17780">
            <a:solidFill>
              <a:srgbClr val="3084BF"/>
            </a:solidFill>
          </a:ln>
        </p:spPr>
        <p:style>
          <a:lnRef idx="1">
            <a:schemeClr val="accent1"/>
          </a:lnRef>
          <a:fillRef idx="3">
            <a:schemeClr val="accent1"/>
          </a:fillRef>
          <a:effectRef idx="2">
            <a:schemeClr val="accent1"/>
          </a:effectRef>
          <a:fontRef idx="minor">
            <a:schemeClr val="lt1"/>
          </a:fontRef>
        </p:style>
        <p:txBody>
          <a:bodyPr lIns="256032" tIns="201168" rIns="256032" rtlCol="0" anchor="ctr"/>
          <a:lstStyle/>
          <a:p>
            <a:pPr algn="ctr">
              <a:defRPr sz="1700" b="1">
                <a:solidFill>
                  <a:srgbClr val="202A35"/>
                </a:solidFill>
                <a:latin typeface="Aptos Display"/>
              </a:defRPr>
            </a:pPr>
            <a:r>
              <a:t>The goal of the BMED Wellness Program is to support municipalities in creating sustainable employee wellness initiatives that encourage preventive care, healthy lifestyles, and overall employee well-being.</a:t>
            </a:r>
          </a:p>
        </p:txBody>
      </p:sp>
      <p:sp>
        <p:nvSpPr>
          <p:cNvPr id="6" name="TextBox 5"/>
          <p:cNvSpPr txBox="1"/>
          <p:nvPr/>
        </p:nvSpPr>
        <p:spPr>
          <a:xfrm>
            <a:off x="685800" y="2788920"/>
            <a:ext cx="4572000" cy="365760"/>
          </a:xfrm>
          <a:prstGeom prst="rect">
            <a:avLst/>
          </a:prstGeom>
          <a:noFill/>
        </p:spPr>
        <p:txBody>
          <a:bodyPr wrap="none">
            <a:spAutoFit/>
          </a:bodyPr>
          <a:lstStyle/>
          <a:p>
            <a:pPr>
              <a:defRPr sz="1800" b="1">
                <a:solidFill>
                  <a:srgbClr val="062B66"/>
                </a:solidFill>
                <a:latin typeface="Aptos Display"/>
              </a:defRPr>
            </a:pPr>
            <a:r>
              <a:t>OUR 2027 GOALS</a:t>
            </a:r>
          </a:p>
        </p:txBody>
      </p:sp>
      <p:sp>
        <p:nvSpPr>
          <p:cNvPr id="7" name="Rounded Rectangle 6"/>
          <p:cNvSpPr/>
          <p:nvPr/>
        </p:nvSpPr>
        <p:spPr>
          <a:xfrm>
            <a:off x="658368" y="3246120"/>
            <a:ext cx="3401568" cy="1965960"/>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64592" tIns="137160" rtlCol="0" anchor="ctr"/>
          <a:lstStyle/>
          <a:p>
            <a:pPr algn="ctr">
              <a:defRPr sz="2300" b="1">
                <a:solidFill>
                  <a:srgbClr val="FDBB30"/>
                </a:solidFill>
                <a:latin typeface="Aptos Display"/>
              </a:defRPr>
            </a:pPr>
            <a:r>
              <a:t>1</a:t>
            </a:r>
          </a:p>
          <a:p>
            <a:pPr>
              <a:defRPr sz="1600" b="1">
                <a:solidFill>
                  <a:srgbClr val="FFFFFF"/>
                </a:solidFill>
                <a:latin typeface="Aptos Display"/>
              </a:defRPr>
            </a:pPr>
            <a:r>
              <a:t>DESIGNATE</a:t>
            </a:r>
          </a:p>
          <a:p>
            <a:pPr>
              <a:spcBef>
                <a:spcPts val="500"/>
              </a:spcBef>
              <a:defRPr sz="1150">
                <a:solidFill>
                  <a:srgbClr val="FFFFFF"/>
                </a:solidFill>
                <a:latin typeface="Aptos"/>
              </a:defRPr>
            </a:pPr>
            <a:r>
              <a:t>a Wellness Ambassador</a:t>
            </a:r>
          </a:p>
        </p:txBody>
      </p:sp>
      <p:sp>
        <p:nvSpPr>
          <p:cNvPr id="8" name="Rounded Rectangle 7"/>
          <p:cNvSpPr/>
          <p:nvPr/>
        </p:nvSpPr>
        <p:spPr>
          <a:xfrm>
            <a:off x="4389120" y="3246120"/>
            <a:ext cx="3401568" cy="1965960"/>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64592" tIns="137160" rtlCol="0" anchor="ctr"/>
          <a:lstStyle/>
          <a:p>
            <a:pPr algn="ctr">
              <a:defRPr sz="2300" b="1">
                <a:solidFill>
                  <a:srgbClr val="FDBB30"/>
                </a:solidFill>
                <a:latin typeface="Aptos Display"/>
              </a:defRPr>
            </a:pPr>
            <a:r>
              <a:t>2</a:t>
            </a:r>
          </a:p>
          <a:p>
            <a:pPr>
              <a:defRPr sz="1600" b="1">
                <a:solidFill>
                  <a:srgbClr val="FFFFFF"/>
                </a:solidFill>
                <a:latin typeface="Aptos Display"/>
              </a:defRPr>
            </a:pPr>
            <a:r>
              <a:t>LAUNCH OR CONTINUE</a:t>
            </a:r>
          </a:p>
          <a:p>
            <a:pPr>
              <a:spcBef>
                <a:spcPts val="500"/>
              </a:spcBef>
              <a:defRPr sz="1150">
                <a:solidFill>
                  <a:srgbClr val="FFFFFF"/>
                </a:solidFill>
                <a:latin typeface="Aptos"/>
              </a:defRPr>
            </a:pPr>
            <a:r>
              <a:t>your BMED Employee Wellness Program</a:t>
            </a:r>
          </a:p>
        </p:txBody>
      </p:sp>
      <p:sp>
        <p:nvSpPr>
          <p:cNvPr id="9" name="Rounded Rectangle 8"/>
          <p:cNvSpPr/>
          <p:nvPr/>
        </p:nvSpPr>
        <p:spPr>
          <a:xfrm>
            <a:off x="8119872" y="3246120"/>
            <a:ext cx="3401568" cy="1965960"/>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164592" tIns="137160" rtlCol="0" anchor="ctr"/>
          <a:lstStyle/>
          <a:p>
            <a:pPr algn="ctr">
              <a:defRPr sz="2300" b="1">
                <a:solidFill>
                  <a:srgbClr val="FDBB30"/>
                </a:solidFill>
                <a:latin typeface="Aptos Display"/>
              </a:defRPr>
            </a:pPr>
            <a:r>
              <a:t>3</a:t>
            </a:r>
          </a:p>
          <a:p>
            <a:pPr>
              <a:defRPr sz="1600" b="1">
                <a:solidFill>
                  <a:srgbClr val="FFFFFF"/>
                </a:solidFill>
                <a:latin typeface="Aptos Display"/>
              </a:defRPr>
            </a:pPr>
            <a:r>
              <a:t>APPLY</a:t>
            </a:r>
          </a:p>
          <a:p>
            <a:pPr>
              <a:spcBef>
                <a:spcPts val="500"/>
              </a:spcBef>
              <a:defRPr sz="1150">
                <a:solidFill>
                  <a:srgbClr val="FFFFFF"/>
                </a:solidFill>
                <a:latin typeface="Aptos"/>
              </a:defRPr>
            </a:pPr>
            <a:r>
              <a:t>for a BMED Wellness Grant</a:t>
            </a:r>
          </a:p>
        </p:txBody>
      </p:sp>
      <p:sp>
        <p:nvSpPr>
          <p:cNvPr id="10" name="TextBox 9"/>
          <p:cNvSpPr txBox="1"/>
          <p:nvPr/>
        </p:nvSpPr>
        <p:spPr>
          <a:xfrm>
            <a:off x="914400" y="5532120"/>
            <a:ext cx="10332720" cy="411480"/>
          </a:xfrm>
          <a:prstGeom prst="rect">
            <a:avLst/>
          </a:prstGeom>
          <a:noFill/>
        </p:spPr>
        <p:txBody>
          <a:bodyPr wrap="none">
            <a:spAutoFit/>
          </a:bodyPr>
          <a:lstStyle/>
          <a:p>
            <a:pPr algn="ctr">
              <a:defRPr sz="1700" b="1">
                <a:solidFill>
                  <a:srgbClr val="FDBB30"/>
                </a:solidFill>
                <a:latin typeface="Aptos Display"/>
              </a:defRPr>
            </a:pPr>
            <a:r>
              <a:t>Ambassador • Program • Grant</a:t>
            </a:r>
          </a:p>
        </p:txBody>
      </p:sp>
      <p:sp>
        <p:nvSpPr>
          <p:cNvPr id="11" name="TextBox 10"/>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9966960" cy="502920"/>
          </a:xfrm>
          <a:prstGeom prst="rect">
            <a:avLst/>
          </a:prstGeom>
          <a:noFill/>
        </p:spPr>
        <p:txBody>
          <a:bodyPr wrap="none">
            <a:spAutoFit/>
          </a:bodyPr>
          <a:lstStyle/>
          <a:p>
            <a:pPr>
              <a:defRPr sz="2400" b="1">
                <a:solidFill>
                  <a:srgbClr val="062B66"/>
                </a:solidFill>
                <a:latin typeface="Aptos Display"/>
              </a:defRPr>
            </a:pPr>
            <a:r>
              <a:t>Why an Ambassador in Every Municipality?</a:t>
            </a:r>
          </a:p>
        </p:txBody>
      </p:sp>
      <p:sp>
        <p:nvSpPr>
          <p:cNvPr id="4" name="TextBox 3"/>
          <p:cNvSpPr txBox="1"/>
          <p:nvPr/>
        </p:nvSpPr>
        <p:spPr>
          <a:xfrm>
            <a:off x="521207" y="768096"/>
            <a:ext cx="10241280" cy="320040"/>
          </a:xfrm>
          <a:prstGeom prst="rect">
            <a:avLst/>
          </a:prstGeom>
          <a:noFill/>
        </p:spPr>
        <p:txBody>
          <a:bodyPr wrap="none">
            <a:spAutoFit/>
          </a:bodyPr>
          <a:lstStyle/>
          <a:p>
            <a:pPr>
              <a:defRPr sz="1150">
                <a:solidFill>
                  <a:srgbClr val="3084BF"/>
                </a:solidFill>
                <a:latin typeface="Aptos"/>
              </a:defRPr>
            </a:pPr>
            <a:r>
              <a:t>A local champion turns BMED resources into employee participation.</a:t>
            </a:r>
          </a:p>
        </p:txBody>
      </p:sp>
      <p:sp>
        <p:nvSpPr>
          <p:cNvPr id="5" name="Rectangle 4"/>
          <p:cNvSpPr/>
          <p:nvPr/>
        </p:nvSpPr>
        <p:spPr>
          <a:xfrm>
            <a:off x="502920" y="1051560"/>
            <a:ext cx="1234440"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BMED Wellness logo(6).png"/>
          <p:cNvPicPr>
            <a:picLocks noChangeAspect="1"/>
          </p:cNvPicPr>
          <p:nvPr/>
        </p:nvPicPr>
        <p:blipFill>
          <a:blip r:embed="rId3"/>
          <a:stretch>
            <a:fillRect/>
          </a:stretch>
        </p:blipFill>
        <p:spPr>
          <a:xfrm>
            <a:off x="10652760" y="201168"/>
            <a:ext cx="1051560" cy="591817"/>
          </a:xfrm>
          <a:prstGeom prst="rect">
            <a:avLst/>
          </a:prstGeom>
        </p:spPr>
      </p:pic>
      <p:sp>
        <p:nvSpPr>
          <p:cNvPr id="7" name="Rounded Rectangle 6"/>
          <p:cNvSpPr/>
          <p:nvPr/>
        </p:nvSpPr>
        <p:spPr>
          <a:xfrm>
            <a:off x="594360" y="1417320"/>
            <a:ext cx="3429000" cy="1234440"/>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CONNECT</a:t>
            </a:r>
          </a:p>
          <a:p>
            <a:pPr>
              <a:spcBef>
                <a:spcPts val="500"/>
              </a:spcBef>
              <a:defRPr sz="1050">
                <a:solidFill>
                  <a:srgbClr val="FFFFFF"/>
                </a:solidFill>
                <a:latin typeface="Aptos"/>
              </a:defRPr>
            </a:pPr>
            <a:r>
              <a:t>One point of contact between employees, the municipality and BMED.</a:t>
            </a:r>
          </a:p>
        </p:txBody>
      </p:sp>
      <p:sp>
        <p:nvSpPr>
          <p:cNvPr id="8" name="Rounded Rectangle 7"/>
          <p:cNvSpPr/>
          <p:nvPr/>
        </p:nvSpPr>
        <p:spPr>
          <a:xfrm>
            <a:off x="4370832" y="1417320"/>
            <a:ext cx="3429000" cy="1234440"/>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ENGAGE</a:t>
            </a:r>
          </a:p>
          <a:p>
            <a:pPr>
              <a:spcBef>
                <a:spcPts val="500"/>
              </a:spcBef>
              <a:defRPr sz="1050">
                <a:solidFill>
                  <a:srgbClr val="FFFFFF"/>
                </a:solidFill>
                <a:latin typeface="Aptos"/>
              </a:defRPr>
            </a:pPr>
            <a:r>
              <a:t>Share opportunities, build participation and keep wellness visible.</a:t>
            </a:r>
          </a:p>
        </p:txBody>
      </p:sp>
      <p:sp>
        <p:nvSpPr>
          <p:cNvPr id="9" name="Rounded Rectangle 8"/>
          <p:cNvSpPr/>
          <p:nvPr/>
        </p:nvSpPr>
        <p:spPr>
          <a:xfrm>
            <a:off x="8147304" y="1417320"/>
            <a:ext cx="3429000" cy="1234440"/>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ORGANIZE</a:t>
            </a:r>
          </a:p>
          <a:p>
            <a:pPr>
              <a:spcBef>
                <a:spcPts val="500"/>
              </a:spcBef>
              <a:defRPr sz="1050">
                <a:solidFill>
                  <a:srgbClr val="FFFFFF"/>
                </a:solidFill>
                <a:latin typeface="Aptos"/>
              </a:defRPr>
            </a:pPr>
            <a:r>
              <a:t>Track completion, coordinate locally and help keep the program moving.</a:t>
            </a:r>
          </a:p>
        </p:txBody>
      </p:sp>
      <p:sp>
        <p:nvSpPr>
          <p:cNvPr id="10" name="Rounded Rectangle 9"/>
          <p:cNvSpPr/>
          <p:nvPr/>
        </p:nvSpPr>
        <p:spPr>
          <a:xfrm>
            <a:off x="1188720" y="3154680"/>
            <a:ext cx="9784080" cy="1325880"/>
          </a:xfrm>
          <a:prstGeom prst="roundRect">
            <a:avLst/>
          </a:prstGeom>
          <a:solidFill>
            <a:srgbClr val="E1EFF9"/>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062B66"/>
                </a:solidFill>
                <a:latin typeface="Aptos Display"/>
              </a:defRPr>
            </a:pPr>
            <a:r>
              <a:t>The role is manageable.</a:t>
            </a:r>
          </a:p>
          <a:p>
            <a:pPr>
              <a:spcBef>
                <a:spcPts val="500"/>
              </a:spcBef>
              <a:defRPr sz="1050">
                <a:solidFill>
                  <a:srgbClr val="202A35"/>
                </a:solidFill>
                <a:latin typeface="Aptos"/>
              </a:defRPr>
            </a:pPr>
            <a:r>
              <a:t>Ambassadors are not healthcare providers and do not manage confidential health information. They are the local connector and program champion.</a:t>
            </a:r>
          </a:p>
        </p:txBody>
      </p:sp>
      <p:sp>
        <p:nvSpPr>
          <p:cNvPr id="11" name="TextBox 10"/>
          <p:cNvSpPr txBox="1"/>
          <p:nvPr/>
        </p:nvSpPr>
        <p:spPr>
          <a:xfrm>
            <a:off x="1920240" y="4892040"/>
            <a:ext cx="8412480" cy="640080"/>
          </a:xfrm>
          <a:prstGeom prst="rect">
            <a:avLst/>
          </a:prstGeom>
          <a:noFill/>
        </p:spPr>
        <p:txBody>
          <a:bodyPr wrap="none">
            <a:spAutoFit/>
          </a:bodyPr>
          <a:lstStyle/>
          <a:p>
            <a:pPr algn="ctr">
              <a:defRPr sz="2400" b="1">
                <a:solidFill>
                  <a:srgbClr val="062B66"/>
                </a:solidFill>
                <a:latin typeface="Aptos Display"/>
              </a:defRPr>
            </a:pPr>
            <a:r>
              <a:t>BMED provides the framework.  You bring the people.</a:t>
            </a:r>
          </a:p>
        </p:txBody>
      </p:sp>
      <p:sp>
        <p:nvSpPr>
          <p:cNvPr id="12" name="TextBox 11"/>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3</a:t>
            </a:r>
          </a:p>
        </p:txBody>
      </p:sp>
      <p:sp>
        <p:nvSpPr>
          <p:cNvPr id="13" name="Rounded Rectangle 12"/>
          <p:cNvSpPr/>
          <p:nvPr/>
        </p:nvSpPr>
        <p:spPr>
          <a:xfrm>
            <a:off x="1234440" y="5504688"/>
            <a:ext cx="9692640" cy="658368"/>
          </a:xfrm>
          <a:prstGeom prst="roundRect">
            <a:avLst/>
          </a:prstGeom>
          <a:solidFill>
            <a:srgbClr val="ECF5FC"/>
          </a:solidFill>
          <a:ln w="12700">
            <a:solidFill>
              <a:srgbClr val="3084BF"/>
            </a:solidFill>
          </a:ln>
        </p:spPr>
        <p:style>
          <a:lnRef idx="1">
            <a:schemeClr val="accent1"/>
          </a:lnRef>
          <a:fillRef idx="3">
            <a:schemeClr val="accent1"/>
          </a:fillRef>
          <a:effectRef idx="2">
            <a:schemeClr val="accent1"/>
          </a:effectRef>
          <a:fontRef idx="minor">
            <a:schemeClr val="lt1"/>
          </a:fontRef>
        </p:style>
        <p:txBody>
          <a:bodyPr lIns="164592" tIns="73152" rtlCol="0" anchor="ctr"/>
          <a:lstStyle/>
          <a:p>
            <a:pPr algn="ctr">
              <a:defRPr sz="1150" b="1">
                <a:solidFill>
                  <a:srgbClr val="062B66"/>
                </a:solidFill>
                <a:latin typeface="Aptos Display"/>
              </a:defRPr>
            </a:pPr>
            <a:r>
              <a:t>WHO CAN BE AN AMBASSADOR?</a:t>
            </a:r>
          </a:p>
          <a:p>
            <a:pPr>
              <a:defRPr sz="1050">
                <a:solidFill>
                  <a:srgbClr val="202A35"/>
                </a:solidFill>
                <a:latin typeface="Aptos"/>
              </a:defRPr>
            </a:pPr>
            <a:r>
              <a:t>Anyone in your organization who is organized, enthusiastic, approachable and interested in employee wellness.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3"/>
          <a:stretch>
            <a:fillRect/>
          </a:stretch>
        </p:blipFill>
        <p:spPr>
          <a:xfrm>
            <a:off x="10652760" y="201168"/>
            <a:ext cx="1051560" cy="591817"/>
          </a:xfrm>
          <a:prstGeom prst="rect">
            <a:avLst/>
          </a:prstGeom>
        </p:spPr>
      </p:pic>
      <p:sp>
        <p:nvSpPr>
          <p:cNvPr id="4" name="TextBox 3"/>
          <p:cNvSpPr txBox="1"/>
          <p:nvPr/>
        </p:nvSpPr>
        <p:spPr>
          <a:xfrm>
            <a:off x="502920" y="256032"/>
            <a:ext cx="9784080" cy="685800"/>
          </a:xfrm>
          <a:prstGeom prst="rect">
            <a:avLst/>
          </a:prstGeom>
          <a:noFill/>
        </p:spPr>
        <p:txBody>
          <a:bodyPr wrap="none">
            <a:spAutoFit/>
          </a:bodyPr>
          <a:lstStyle/>
          <a:p>
            <a:pPr>
              <a:defRPr sz="2400" b="1">
                <a:solidFill>
                  <a:srgbClr val="062B66"/>
                </a:solidFill>
                <a:latin typeface="Aptos Display"/>
              </a:defRPr>
            </a:pPr>
            <a:r>
              <a:t>BMED HELPS FUND YOUR WELLNESS PROGRAM</a:t>
            </a:r>
          </a:p>
        </p:txBody>
      </p:sp>
      <p:sp>
        <p:nvSpPr>
          <p:cNvPr id="5" name="TextBox 4"/>
          <p:cNvSpPr txBox="1"/>
          <p:nvPr/>
        </p:nvSpPr>
        <p:spPr>
          <a:xfrm>
            <a:off x="521207" y="786384"/>
            <a:ext cx="9875520" cy="320040"/>
          </a:xfrm>
          <a:prstGeom prst="rect">
            <a:avLst/>
          </a:prstGeom>
          <a:noFill/>
        </p:spPr>
        <p:txBody>
          <a:bodyPr wrap="none">
            <a:spAutoFit/>
          </a:bodyPr>
          <a:lstStyle/>
          <a:p>
            <a:pPr>
              <a:defRPr sz="1150">
                <a:solidFill>
                  <a:srgbClr val="3084BF"/>
                </a:solidFill>
                <a:latin typeface="Aptos"/>
              </a:defRPr>
            </a:pPr>
            <a:r>
              <a:t>The grant is a major opportunity to turn wellness ideas into real employee programming.</a:t>
            </a:r>
          </a:p>
        </p:txBody>
      </p:sp>
      <p:sp>
        <p:nvSpPr>
          <p:cNvPr id="6" name="Rounded Rectangle 5"/>
          <p:cNvSpPr/>
          <p:nvPr/>
        </p:nvSpPr>
        <p:spPr>
          <a:xfrm>
            <a:off x="685800" y="1417320"/>
            <a:ext cx="6537960" cy="3520440"/>
          </a:xfrm>
          <a:prstGeom prst="round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tIns="274320" rtlCol="0" anchor="ctr"/>
          <a:lstStyle/>
          <a:p>
            <a:pPr algn="ctr">
              <a:defRPr sz="1900" b="1">
                <a:solidFill>
                  <a:srgbClr val="FDBB30"/>
                </a:solidFill>
                <a:latin typeface="Aptos Display"/>
              </a:defRPr>
            </a:pPr>
            <a:r>
              <a:t>BMED WELLNESS GRANT</a:t>
            </a:r>
          </a:p>
          <a:p>
            <a:pPr algn="ctr">
              <a:spcBef>
                <a:spcPts val="1200"/>
              </a:spcBef>
              <a:defRPr sz="3600" b="1">
                <a:solidFill>
                  <a:srgbClr val="FFFFFF"/>
                </a:solidFill>
                <a:latin typeface="Aptos Display"/>
              </a:defRPr>
            </a:pPr>
            <a:r>
              <a:t>UP TO $10,000</a:t>
            </a:r>
          </a:p>
          <a:p>
            <a:pPr algn="ctr">
              <a:spcBef>
                <a:spcPts val="1000"/>
              </a:spcBef>
              <a:defRPr sz="1700" b="1">
                <a:solidFill>
                  <a:srgbClr val="FFFFFF"/>
                </a:solidFill>
                <a:latin typeface="Aptos"/>
              </a:defRPr>
            </a:pPr>
            <a:r>
              <a:t>Up to 50% of eligible program costs</a:t>
            </a:r>
          </a:p>
          <a:p>
            <a:pPr algn="ctr">
              <a:spcBef>
                <a:spcPts val="800"/>
              </a:spcBef>
              <a:defRPr sz="1050">
                <a:solidFill>
                  <a:srgbClr val="CDDAEB"/>
                </a:solidFill>
                <a:latin typeface="Aptos"/>
              </a:defRPr>
            </a:pPr>
            <a:r>
              <a:t>Subject to program requirements and approval</a:t>
            </a:r>
          </a:p>
        </p:txBody>
      </p:sp>
      <p:sp>
        <p:nvSpPr>
          <p:cNvPr id="7" name="Rounded Rectangle 6"/>
          <p:cNvSpPr/>
          <p:nvPr/>
        </p:nvSpPr>
        <p:spPr>
          <a:xfrm>
            <a:off x="7635240" y="1417320"/>
            <a:ext cx="3840480" cy="1417320"/>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tIns="164592" rtlCol="0" anchor="ctr"/>
          <a:lstStyle/>
          <a:p>
            <a:pPr algn="ctr">
              <a:defRPr sz="1500" b="1">
                <a:solidFill>
                  <a:srgbClr val="FFFFFF"/>
                </a:solidFill>
                <a:latin typeface="Aptos Display"/>
              </a:defRPr>
            </a:pPr>
            <a:r>
              <a:t>DENTAL-ONLY MEMBERS</a:t>
            </a:r>
          </a:p>
          <a:p>
            <a:pPr algn="ctr">
              <a:defRPr sz="2500" b="1">
                <a:solidFill>
                  <a:srgbClr val="FDBB30"/>
                </a:solidFill>
                <a:latin typeface="Aptos Display"/>
              </a:defRPr>
            </a:pPr>
            <a:r>
              <a:t>UP TO $5,000</a:t>
            </a:r>
          </a:p>
        </p:txBody>
      </p:sp>
      <p:sp>
        <p:nvSpPr>
          <p:cNvPr id="8" name="Rounded Rectangle 7"/>
          <p:cNvSpPr/>
          <p:nvPr/>
        </p:nvSpPr>
        <p:spPr>
          <a:xfrm>
            <a:off x="7635240" y="3154680"/>
            <a:ext cx="3840480" cy="758952"/>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28016" tIns="73152" rtlCol="0" anchor="ctr"/>
          <a:lstStyle/>
          <a:p>
            <a:pPr algn="ctr">
              <a:defRPr sz="1200" b="1">
                <a:solidFill>
                  <a:srgbClr val="FFFFFF"/>
                </a:solidFill>
                <a:latin typeface="Aptos Display"/>
              </a:defRPr>
            </a:pPr>
            <a:r>
              <a:t>BUILD THE PROGRAM</a:t>
            </a:r>
          </a:p>
          <a:p>
            <a:pPr>
              <a:defRPr sz="850">
                <a:solidFill>
                  <a:srgbClr val="FFFFFF"/>
                </a:solidFill>
                <a:latin typeface="Aptos"/>
              </a:defRPr>
            </a:pPr>
            <a:r>
              <a:t>Fitness, education, preventive health, engagement &amp; more</a:t>
            </a:r>
          </a:p>
        </p:txBody>
      </p:sp>
      <p:sp>
        <p:nvSpPr>
          <p:cNvPr id="9" name="Rounded Rectangle 8"/>
          <p:cNvSpPr/>
          <p:nvPr/>
        </p:nvSpPr>
        <p:spPr>
          <a:xfrm>
            <a:off x="7635240" y="4160520"/>
            <a:ext cx="3840480" cy="758952"/>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28016" tIns="73152" rtlCol="0" anchor="ctr"/>
          <a:lstStyle/>
          <a:p>
            <a:pPr algn="ctr">
              <a:defRPr sz="1200" b="1">
                <a:solidFill>
                  <a:srgbClr val="FFFFFF"/>
                </a:solidFill>
                <a:latin typeface="Aptos Display"/>
              </a:defRPr>
            </a:pPr>
            <a:r>
              <a:t>USE BMED SUPPORT</a:t>
            </a:r>
          </a:p>
          <a:p>
            <a:pPr>
              <a:defRPr sz="850">
                <a:solidFill>
                  <a:srgbClr val="FFFFFF"/>
                </a:solidFill>
                <a:latin typeface="Aptos"/>
              </a:defRPr>
            </a:pPr>
            <a:r>
              <a:t>Framework, tools, resources and coordinator assistance</a:t>
            </a:r>
          </a:p>
        </p:txBody>
      </p:sp>
      <p:sp>
        <p:nvSpPr>
          <p:cNvPr id="10" name="Rounded Rectangle 9"/>
          <p:cNvSpPr/>
          <p:nvPr/>
        </p:nvSpPr>
        <p:spPr>
          <a:xfrm>
            <a:off x="7635240" y="5166360"/>
            <a:ext cx="3840480" cy="758952"/>
          </a:xfrm>
          <a:prstGeom prst="roundRect">
            <a:avLst/>
          </a:prstGeom>
          <a:solidFill>
            <a:srgbClr val="E16653"/>
          </a:solidFill>
          <a:ln>
            <a:noFill/>
          </a:ln>
        </p:spPr>
        <p:style>
          <a:lnRef idx="1">
            <a:schemeClr val="accent1"/>
          </a:lnRef>
          <a:fillRef idx="3">
            <a:schemeClr val="accent1"/>
          </a:fillRef>
          <a:effectRef idx="2">
            <a:schemeClr val="accent1"/>
          </a:effectRef>
          <a:fontRef idx="minor">
            <a:schemeClr val="lt1"/>
          </a:fontRef>
        </p:style>
        <p:txBody>
          <a:bodyPr lIns="128016" tIns="73152" rtlCol="0" anchor="ctr"/>
          <a:lstStyle/>
          <a:p>
            <a:pPr algn="ctr">
              <a:defRPr sz="1200" b="1">
                <a:solidFill>
                  <a:srgbClr val="FFFFFF"/>
                </a:solidFill>
                <a:latin typeface="Aptos Display"/>
              </a:defRPr>
            </a:pPr>
            <a:r>
              <a:t>APPLY FOR FUNDING</a:t>
            </a:r>
          </a:p>
          <a:p>
            <a:pPr>
              <a:defRPr sz="850">
                <a:solidFill>
                  <a:srgbClr val="FFFFFF"/>
                </a:solidFill>
                <a:latin typeface="Aptos"/>
              </a:defRPr>
            </a:pPr>
            <a:r>
              <a:t>Turn eligible wellness costs into a reimbursement opportunity</a:t>
            </a:r>
          </a:p>
        </p:txBody>
      </p:sp>
      <p:sp>
        <p:nvSpPr>
          <p:cNvPr id="11" name="TextBox 10"/>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9966960" cy="502920"/>
          </a:xfrm>
          <a:prstGeom prst="rect">
            <a:avLst/>
          </a:prstGeom>
          <a:noFill/>
        </p:spPr>
        <p:txBody>
          <a:bodyPr wrap="none">
            <a:spAutoFit/>
          </a:bodyPr>
          <a:lstStyle/>
          <a:p>
            <a:pPr>
              <a:defRPr sz="2400" b="1">
                <a:solidFill>
                  <a:srgbClr val="062B66"/>
                </a:solidFill>
                <a:latin typeface="Aptos Display"/>
              </a:defRPr>
            </a:pPr>
            <a:r>
              <a:t>Programming Is Already at Your Fingertips</a:t>
            </a:r>
          </a:p>
        </p:txBody>
      </p:sp>
      <p:sp>
        <p:nvSpPr>
          <p:cNvPr id="4" name="TextBox 3"/>
          <p:cNvSpPr txBox="1"/>
          <p:nvPr/>
        </p:nvSpPr>
        <p:spPr>
          <a:xfrm>
            <a:off x="521207" y="768096"/>
            <a:ext cx="10241280" cy="320040"/>
          </a:xfrm>
          <a:prstGeom prst="rect">
            <a:avLst/>
          </a:prstGeom>
          <a:noFill/>
        </p:spPr>
        <p:txBody>
          <a:bodyPr wrap="none">
            <a:spAutoFit/>
          </a:bodyPr>
          <a:lstStyle/>
          <a:p>
            <a:pPr>
              <a:defRPr sz="1150">
                <a:solidFill>
                  <a:srgbClr val="3084BF"/>
                </a:solidFill>
                <a:latin typeface="Aptos"/>
              </a:defRPr>
            </a:pPr>
            <a:r>
              <a:t>Valley Health System On-Demand Wellness Webinars</a:t>
            </a:r>
          </a:p>
        </p:txBody>
      </p:sp>
      <p:sp>
        <p:nvSpPr>
          <p:cNvPr id="5" name="Rectangle 4"/>
          <p:cNvSpPr/>
          <p:nvPr/>
        </p:nvSpPr>
        <p:spPr>
          <a:xfrm>
            <a:off x="502920" y="1051560"/>
            <a:ext cx="1234440"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BMED Wellness logo(6).png"/>
          <p:cNvPicPr>
            <a:picLocks noChangeAspect="1"/>
          </p:cNvPicPr>
          <p:nvPr/>
        </p:nvPicPr>
        <p:blipFill>
          <a:blip r:embed="rId3"/>
          <a:stretch>
            <a:fillRect/>
          </a:stretch>
        </p:blipFill>
        <p:spPr>
          <a:xfrm>
            <a:off x="10652760" y="201168"/>
            <a:ext cx="1051560" cy="591817"/>
          </a:xfrm>
          <a:prstGeom prst="rect">
            <a:avLst/>
          </a:prstGeom>
        </p:spPr>
      </p:pic>
      <p:pic>
        <p:nvPicPr>
          <p:cNvPr id="7" name="Picture 6" descr="valley.png"/>
          <p:cNvPicPr>
            <a:picLocks noChangeAspect="1"/>
          </p:cNvPicPr>
          <p:nvPr/>
        </p:nvPicPr>
        <p:blipFill>
          <a:blip r:embed="rId4"/>
          <a:stretch>
            <a:fillRect/>
          </a:stretch>
        </p:blipFill>
        <p:spPr>
          <a:xfrm>
            <a:off x="594360" y="708660"/>
            <a:ext cx="4663440" cy="6035040"/>
          </a:xfrm>
          <a:prstGeom prst="rect">
            <a:avLst/>
          </a:prstGeom>
        </p:spPr>
      </p:pic>
      <p:sp>
        <p:nvSpPr>
          <p:cNvPr id="8" name="Rounded Rectangle 7"/>
          <p:cNvSpPr/>
          <p:nvPr/>
        </p:nvSpPr>
        <p:spPr>
          <a:xfrm>
            <a:off x="5669280" y="1481328"/>
            <a:ext cx="2468880" cy="713232"/>
          </a:xfrm>
          <a:prstGeom prst="roundRect">
            <a:avLst/>
          </a:prstGeom>
          <a:solidFill>
            <a:srgbClr val="E16653"/>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Heart Health</a:t>
            </a:r>
          </a:p>
        </p:txBody>
      </p:sp>
      <p:sp>
        <p:nvSpPr>
          <p:cNvPr id="9" name="Rounded Rectangle 8"/>
          <p:cNvSpPr/>
          <p:nvPr/>
        </p:nvSpPr>
        <p:spPr>
          <a:xfrm>
            <a:off x="8458200" y="1481328"/>
            <a:ext cx="2468880" cy="713232"/>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Mental Wellness</a:t>
            </a:r>
          </a:p>
        </p:txBody>
      </p:sp>
      <p:sp>
        <p:nvSpPr>
          <p:cNvPr id="10" name="Rounded Rectangle 9"/>
          <p:cNvSpPr/>
          <p:nvPr/>
        </p:nvSpPr>
        <p:spPr>
          <a:xfrm>
            <a:off x="5669280" y="2468880"/>
            <a:ext cx="2468880" cy="713232"/>
          </a:xfrm>
          <a:prstGeom prst="roundRect">
            <a:avLst/>
          </a:prstGeom>
          <a:solidFill>
            <a:srgbClr val="559B55"/>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Nutrition</a:t>
            </a:r>
          </a:p>
        </p:txBody>
      </p:sp>
      <p:sp>
        <p:nvSpPr>
          <p:cNvPr id="11" name="Rounded Rectangle 10"/>
          <p:cNvSpPr/>
          <p:nvPr/>
        </p:nvSpPr>
        <p:spPr>
          <a:xfrm>
            <a:off x="8458200" y="2468880"/>
            <a:ext cx="2468880" cy="713232"/>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Fitness &amp; Strength</a:t>
            </a:r>
          </a:p>
        </p:txBody>
      </p:sp>
      <p:sp>
        <p:nvSpPr>
          <p:cNvPr id="12" name="Rounded Rectangle 11"/>
          <p:cNvSpPr/>
          <p:nvPr/>
        </p:nvSpPr>
        <p:spPr>
          <a:xfrm>
            <a:off x="5669280" y="3456432"/>
            <a:ext cx="2468880" cy="713232"/>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Healthy Aging</a:t>
            </a:r>
          </a:p>
        </p:txBody>
      </p:sp>
      <p:sp>
        <p:nvSpPr>
          <p:cNvPr id="13" name="Rounded Rectangle 12"/>
          <p:cNvSpPr/>
          <p:nvPr/>
        </p:nvSpPr>
        <p:spPr>
          <a:xfrm>
            <a:off x="8458200" y="3456432"/>
            <a:ext cx="2468880" cy="713232"/>
          </a:xfrm>
          <a:prstGeom prst="round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Preventive Health</a:t>
            </a:r>
          </a:p>
        </p:txBody>
      </p:sp>
      <p:sp>
        <p:nvSpPr>
          <p:cNvPr id="14" name="TextBox 13"/>
          <p:cNvSpPr txBox="1"/>
          <p:nvPr/>
        </p:nvSpPr>
        <p:spPr>
          <a:xfrm>
            <a:off x="5715000" y="4709160"/>
            <a:ext cx="5349240" cy="1051560"/>
          </a:xfrm>
          <a:prstGeom prst="rect">
            <a:avLst/>
          </a:prstGeom>
          <a:noFill/>
        </p:spPr>
        <p:txBody>
          <a:bodyPr wrap="none">
            <a:spAutoFit/>
          </a:bodyPr>
          <a:lstStyle/>
          <a:p>
            <a:pPr>
              <a:defRPr sz="1700" b="1">
                <a:solidFill>
                  <a:srgbClr val="062B66"/>
                </a:solidFill>
                <a:latin typeface="Aptos Display"/>
              </a:defRPr>
            </a:pPr>
            <a:r>
              <a:t>Ambassador role:</a:t>
            </a:r>
          </a:p>
          <a:p>
            <a:pPr>
              <a:spcBef>
                <a:spcPts val="600"/>
              </a:spcBef>
              <a:defRPr sz="1400">
                <a:solidFill>
                  <a:srgbClr val="202A35"/>
                </a:solidFill>
                <a:latin typeface="Aptos"/>
              </a:defRPr>
            </a:pPr>
            <a:r>
              <a:t>Share the opportunity  →  Encourage participation  →  Track completion</a:t>
            </a:r>
          </a:p>
        </p:txBody>
      </p:sp>
      <p:sp>
        <p:nvSpPr>
          <p:cNvPr id="15" name="TextBox 14"/>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9966960" cy="502920"/>
          </a:xfrm>
          <a:prstGeom prst="rect">
            <a:avLst/>
          </a:prstGeom>
          <a:noFill/>
        </p:spPr>
        <p:txBody>
          <a:bodyPr wrap="none">
            <a:spAutoFit/>
          </a:bodyPr>
          <a:lstStyle/>
          <a:p>
            <a:pPr>
              <a:defRPr sz="2400" b="1">
                <a:solidFill>
                  <a:srgbClr val="FFFFFF"/>
                </a:solidFill>
                <a:latin typeface="Aptos Display"/>
              </a:defRPr>
            </a:pPr>
            <a:r>
              <a:t>One Program. Many Ways to Make It Local.</a:t>
            </a:r>
          </a:p>
        </p:txBody>
      </p:sp>
      <p:sp>
        <p:nvSpPr>
          <p:cNvPr id="4" name="TextBox 3"/>
          <p:cNvSpPr txBox="1"/>
          <p:nvPr/>
        </p:nvSpPr>
        <p:spPr>
          <a:xfrm>
            <a:off x="521207" y="768096"/>
            <a:ext cx="10241280" cy="320040"/>
          </a:xfrm>
          <a:prstGeom prst="rect">
            <a:avLst/>
          </a:prstGeom>
          <a:noFill/>
        </p:spPr>
        <p:txBody>
          <a:bodyPr wrap="none">
            <a:spAutoFit/>
          </a:bodyPr>
          <a:lstStyle/>
          <a:p>
            <a:pPr>
              <a:defRPr sz="1150">
                <a:solidFill>
                  <a:srgbClr val="D2E1F1"/>
                </a:solidFill>
                <a:latin typeface="Aptos"/>
              </a:defRPr>
            </a:pPr>
            <a:r>
              <a:t>2027 base requirements keep the framework simple and consistent.</a:t>
            </a:r>
          </a:p>
        </p:txBody>
      </p:sp>
      <p:sp>
        <p:nvSpPr>
          <p:cNvPr id="5" name="Rectangle 4"/>
          <p:cNvSpPr/>
          <p:nvPr/>
        </p:nvSpPr>
        <p:spPr>
          <a:xfrm>
            <a:off x="502920" y="1051560"/>
            <a:ext cx="1234440"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BMED Wellness logo(6).png"/>
          <p:cNvPicPr>
            <a:picLocks noChangeAspect="1"/>
          </p:cNvPicPr>
          <p:nvPr/>
        </p:nvPicPr>
        <p:blipFill>
          <a:blip r:embed="rId3"/>
          <a:stretch>
            <a:fillRect/>
          </a:stretch>
        </p:blipFill>
        <p:spPr>
          <a:xfrm>
            <a:off x="10652760" y="201168"/>
            <a:ext cx="1051560" cy="591817"/>
          </a:xfrm>
          <a:prstGeom prst="rect">
            <a:avLst/>
          </a:prstGeom>
        </p:spPr>
      </p:pic>
      <p:sp>
        <p:nvSpPr>
          <p:cNvPr id="7" name="Rounded Rectangle 6"/>
          <p:cNvSpPr/>
          <p:nvPr/>
        </p:nvSpPr>
        <p:spPr>
          <a:xfrm>
            <a:off x="502920" y="1600200"/>
            <a:ext cx="2011680" cy="2240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78992" y="1810512"/>
            <a:ext cx="841248" cy="841248"/>
          </a:xfrm>
          <a:prstGeom prst="ellipse">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Display"/>
              </a:defRPr>
            </a:pPr>
            <a:r>
              <a:t>01</a:t>
            </a:r>
          </a:p>
        </p:txBody>
      </p:sp>
      <p:sp>
        <p:nvSpPr>
          <p:cNvPr id="9" name="TextBox 8"/>
          <p:cNvSpPr txBox="1"/>
          <p:nvPr/>
        </p:nvSpPr>
        <p:spPr>
          <a:xfrm>
            <a:off x="640080" y="2788920"/>
            <a:ext cx="1737360" cy="685800"/>
          </a:xfrm>
          <a:prstGeom prst="rect">
            <a:avLst/>
          </a:prstGeom>
          <a:noFill/>
        </p:spPr>
        <p:txBody>
          <a:bodyPr wrap="none">
            <a:spAutoFit/>
          </a:bodyPr>
          <a:lstStyle/>
          <a:p>
            <a:pPr algn="ctr">
              <a:defRPr sz="1300" b="1">
                <a:solidFill>
                  <a:srgbClr val="062B66"/>
                </a:solidFill>
                <a:latin typeface="Aptos"/>
              </a:defRPr>
            </a:pPr>
            <a:r>
              <a:t>Annual Physical</a:t>
            </a:r>
          </a:p>
        </p:txBody>
      </p:sp>
      <p:sp>
        <p:nvSpPr>
          <p:cNvPr id="10" name="Rounded Rectangle 9"/>
          <p:cNvSpPr/>
          <p:nvPr/>
        </p:nvSpPr>
        <p:spPr>
          <a:xfrm>
            <a:off x="2816352" y="1600200"/>
            <a:ext cx="2011680" cy="2240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3392424" y="1810512"/>
            <a:ext cx="841248" cy="841248"/>
          </a:xfrm>
          <a:prstGeom prst="ellipse">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Display"/>
              </a:defRPr>
            </a:pPr>
            <a:r>
              <a:t>02</a:t>
            </a:r>
          </a:p>
        </p:txBody>
      </p:sp>
      <p:sp>
        <p:nvSpPr>
          <p:cNvPr id="12" name="TextBox 11"/>
          <p:cNvSpPr txBox="1"/>
          <p:nvPr/>
        </p:nvSpPr>
        <p:spPr>
          <a:xfrm>
            <a:off x="2953512" y="2788920"/>
            <a:ext cx="1737360" cy="685800"/>
          </a:xfrm>
          <a:prstGeom prst="rect">
            <a:avLst/>
          </a:prstGeom>
          <a:noFill/>
        </p:spPr>
        <p:txBody>
          <a:bodyPr wrap="none">
            <a:spAutoFit/>
          </a:bodyPr>
          <a:lstStyle/>
          <a:p>
            <a:pPr algn="ctr">
              <a:defRPr sz="1300" b="1">
                <a:solidFill>
                  <a:srgbClr val="062B66"/>
                </a:solidFill>
                <a:latin typeface="Aptos"/>
              </a:defRPr>
            </a:pPr>
            <a:r>
              <a:t>Biometric Screening</a:t>
            </a:r>
          </a:p>
        </p:txBody>
      </p:sp>
      <p:sp>
        <p:nvSpPr>
          <p:cNvPr id="13" name="Rounded Rectangle 12"/>
          <p:cNvSpPr/>
          <p:nvPr/>
        </p:nvSpPr>
        <p:spPr>
          <a:xfrm>
            <a:off x="5129783" y="1600200"/>
            <a:ext cx="2011680" cy="2240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5705855" y="1810512"/>
            <a:ext cx="841248" cy="841248"/>
          </a:xfrm>
          <a:prstGeom prst="ellipse">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Display"/>
              </a:defRPr>
            </a:pPr>
            <a:r>
              <a:t>03</a:t>
            </a:r>
          </a:p>
        </p:txBody>
      </p:sp>
      <p:sp>
        <p:nvSpPr>
          <p:cNvPr id="15" name="TextBox 14"/>
          <p:cNvSpPr txBox="1"/>
          <p:nvPr/>
        </p:nvSpPr>
        <p:spPr>
          <a:xfrm>
            <a:off x="5266944" y="2788920"/>
            <a:ext cx="1737360" cy="685800"/>
          </a:xfrm>
          <a:prstGeom prst="rect">
            <a:avLst/>
          </a:prstGeom>
          <a:noFill/>
        </p:spPr>
        <p:txBody>
          <a:bodyPr wrap="none">
            <a:spAutoFit/>
          </a:bodyPr>
          <a:lstStyle/>
          <a:p>
            <a:pPr algn="ctr">
              <a:defRPr sz="1300" b="1">
                <a:solidFill>
                  <a:srgbClr val="062B66"/>
                </a:solidFill>
                <a:latin typeface="Aptos"/>
              </a:defRPr>
            </a:pPr>
            <a:r>
              <a:t>2 Dental Cleanings</a:t>
            </a:r>
          </a:p>
        </p:txBody>
      </p:sp>
      <p:sp>
        <p:nvSpPr>
          <p:cNvPr id="16" name="Rounded Rectangle 15"/>
          <p:cNvSpPr/>
          <p:nvPr/>
        </p:nvSpPr>
        <p:spPr>
          <a:xfrm>
            <a:off x="7443216" y="1600200"/>
            <a:ext cx="2011680" cy="2240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019288" y="1810512"/>
            <a:ext cx="841248" cy="841248"/>
          </a:xfrm>
          <a:prstGeom prst="ellipse">
            <a:avLst/>
          </a:prstGeom>
          <a:solidFill>
            <a:srgbClr val="E166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Display"/>
              </a:defRPr>
            </a:pPr>
            <a:r>
              <a:t>04</a:t>
            </a:r>
          </a:p>
        </p:txBody>
      </p:sp>
      <p:sp>
        <p:nvSpPr>
          <p:cNvPr id="18" name="TextBox 17"/>
          <p:cNvSpPr txBox="1"/>
          <p:nvPr/>
        </p:nvSpPr>
        <p:spPr>
          <a:xfrm>
            <a:off x="7580376" y="2788920"/>
            <a:ext cx="1737360" cy="685800"/>
          </a:xfrm>
          <a:prstGeom prst="rect">
            <a:avLst/>
          </a:prstGeom>
          <a:noFill/>
        </p:spPr>
        <p:txBody>
          <a:bodyPr wrap="none">
            <a:spAutoFit/>
          </a:bodyPr>
          <a:lstStyle/>
          <a:p>
            <a:pPr algn="ctr">
              <a:defRPr sz="1300" b="1">
                <a:solidFill>
                  <a:srgbClr val="062B66"/>
                </a:solidFill>
                <a:latin typeface="Aptos"/>
              </a:defRPr>
            </a:pPr>
            <a:r>
              <a:t>4 Education Programs</a:t>
            </a:r>
          </a:p>
        </p:txBody>
      </p:sp>
      <p:sp>
        <p:nvSpPr>
          <p:cNvPr id="19" name="Rounded Rectangle 18"/>
          <p:cNvSpPr/>
          <p:nvPr/>
        </p:nvSpPr>
        <p:spPr>
          <a:xfrm>
            <a:off x="9756648" y="1600200"/>
            <a:ext cx="2011680" cy="2240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332720" y="1810512"/>
            <a:ext cx="841248" cy="841248"/>
          </a:xfrm>
          <a:prstGeom prst="ellipse">
            <a:avLst/>
          </a:prstGeom>
          <a:solidFill>
            <a:srgbClr val="559B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Display"/>
              </a:defRPr>
            </a:pPr>
            <a:r>
              <a:t>05</a:t>
            </a:r>
          </a:p>
        </p:txBody>
      </p:sp>
      <p:sp>
        <p:nvSpPr>
          <p:cNvPr id="21" name="TextBox 20"/>
          <p:cNvSpPr txBox="1"/>
          <p:nvPr/>
        </p:nvSpPr>
        <p:spPr>
          <a:xfrm>
            <a:off x="9893808" y="2788920"/>
            <a:ext cx="1737360" cy="685800"/>
          </a:xfrm>
          <a:prstGeom prst="rect">
            <a:avLst/>
          </a:prstGeom>
          <a:noFill/>
        </p:spPr>
        <p:txBody>
          <a:bodyPr wrap="none">
            <a:spAutoFit/>
          </a:bodyPr>
          <a:lstStyle/>
          <a:p>
            <a:pPr algn="ctr">
              <a:defRPr sz="1300" b="1">
                <a:solidFill>
                  <a:srgbClr val="062B66"/>
                </a:solidFill>
                <a:latin typeface="Aptos"/>
              </a:defRPr>
            </a:pPr>
            <a:r>
              <a:t>1 Additional Activity</a:t>
            </a:r>
          </a:p>
        </p:txBody>
      </p:sp>
      <p:sp>
        <p:nvSpPr>
          <p:cNvPr id="22" name="TextBox 21"/>
          <p:cNvSpPr txBox="1"/>
          <p:nvPr/>
        </p:nvSpPr>
        <p:spPr>
          <a:xfrm>
            <a:off x="1097280" y="4709160"/>
            <a:ext cx="9966960" cy="822960"/>
          </a:xfrm>
          <a:prstGeom prst="rect">
            <a:avLst/>
          </a:prstGeom>
          <a:noFill/>
        </p:spPr>
        <p:txBody>
          <a:bodyPr wrap="none">
            <a:spAutoFit/>
          </a:bodyPr>
          <a:lstStyle/>
          <a:p>
            <a:pPr algn="ctr">
              <a:defRPr sz="1900">
                <a:solidFill>
                  <a:srgbClr val="FDBB30"/>
                </a:solidFill>
                <a:latin typeface="Aptos Display"/>
              </a:defRPr>
            </a:pPr>
            <a:r>
              <a:t>The base stays consistent. The local experience can reflect your employees, your departments and your culture.</a:t>
            </a:r>
          </a:p>
        </p:txBody>
      </p:sp>
      <p:sp>
        <p:nvSpPr>
          <p:cNvPr id="23" name="TextBox 22"/>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9966960" cy="502920"/>
          </a:xfrm>
          <a:prstGeom prst="rect">
            <a:avLst/>
          </a:prstGeom>
          <a:noFill/>
        </p:spPr>
        <p:txBody>
          <a:bodyPr wrap="none">
            <a:spAutoFit/>
          </a:bodyPr>
          <a:lstStyle/>
          <a:p>
            <a:pPr>
              <a:defRPr sz="2400" b="1">
                <a:solidFill>
                  <a:srgbClr val="062B66"/>
                </a:solidFill>
                <a:latin typeface="Aptos Display"/>
              </a:defRPr>
            </a:pPr>
            <a:r>
              <a:t>Wellness in Action: Franklin Lakes</a:t>
            </a:r>
          </a:p>
        </p:txBody>
      </p:sp>
      <p:sp>
        <p:nvSpPr>
          <p:cNvPr id="4" name="TextBox 3"/>
          <p:cNvSpPr txBox="1"/>
          <p:nvPr/>
        </p:nvSpPr>
        <p:spPr>
          <a:xfrm>
            <a:off x="521207" y="768096"/>
            <a:ext cx="10241280" cy="320040"/>
          </a:xfrm>
          <a:prstGeom prst="rect">
            <a:avLst/>
          </a:prstGeom>
          <a:noFill/>
        </p:spPr>
        <p:txBody>
          <a:bodyPr wrap="none">
            <a:spAutoFit/>
          </a:bodyPr>
          <a:lstStyle/>
          <a:p>
            <a:pPr>
              <a:defRPr sz="1150">
                <a:solidFill>
                  <a:srgbClr val="3084BF"/>
                </a:solidFill>
                <a:latin typeface="Aptos"/>
              </a:defRPr>
            </a:pPr>
            <a:r>
              <a:t>Examples can be simple, visible and community-connected.</a:t>
            </a:r>
          </a:p>
        </p:txBody>
      </p:sp>
      <p:sp>
        <p:nvSpPr>
          <p:cNvPr id="5" name="Rectangle 4"/>
          <p:cNvSpPr/>
          <p:nvPr/>
        </p:nvSpPr>
        <p:spPr>
          <a:xfrm>
            <a:off x="502920" y="1051560"/>
            <a:ext cx="1234440"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BMED Wellness logo(6).png"/>
          <p:cNvPicPr>
            <a:picLocks noChangeAspect="1"/>
          </p:cNvPicPr>
          <p:nvPr/>
        </p:nvPicPr>
        <p:blipFill>
          <a:blip r:embed="rId3"/>
          <a:stretch>
            <a:fillRect/>
          </a:stretch>
        </p:blipFill>
        <p:spPr>
          <a:xfrm>
            <a:off x="10652760" y="201168"/>
            <a:ext cx="1051560" cy="591817"/>
          </a:xfrm>
          <a:prstGeom prst="rect">
            <a:avLst/>
          </a:prstGeom>
        </p:spPr>
      </p:pic>
      <p:pic>
        <p:nvPicPr>
          <p:cNvPr id="7" name="Picture 6" descr="blooddrive-1.png"/>
          <p:cNvPicPr>
            <a:picLocks noChangeAspect="1"/>
          </p:cNvPicPr>
          <p:nvPr/>
        </p:nvPicPr>
        <p:blipFill>
          <a:blip r:embed="rId4"/>
          <a:stretch>
            <a:fillRect/>
          </a:stretch>
        </p:blipFill>
        <p:spPr>
          <a:xfrm>
            <a:off x="514349" y="1325880"/>
            <a:ext cx="3497580" cy="4526280"/>
          </a:xfrm>
          <a:prstGeom prst="rect">
            <a:avLst/>
          </a:prstGeom>
        </p:spPr>
      </p:pic>
      <p:pic>
        <p:nvPicPr>
          <p:cNvPr id="8" name="Picture 7" descr="supersunday-1.png"/>
          <p:cNvPicPr>
            <a:picLocks noChangeAspect="1"/>
          </p:cNvPicPr>
          <p:nvPr/>
        </p:nvPicPr>
        <p:blipFill>
          <a:blip r:embed="rId5"/>
          <a:stretch>
            <a:fillRect/>
          </a:stretch>
        </p:blipFill>
        <p:spPr>
          <a:xfrm>
            <a:off x="4080509" y="1325880"/>
            <a:ext cx="3497580" cy="4526280"/>
          </a:xfrm>
          <a:prstGeom prst="rect">
            <a:avLst/>
          </a:prstGeom>
        </p:spPr>
      </p:pic>
      <p:sp>
        <p:nvSpPr>
          <p:cNvPr id="9" name="Rounded Rectangle 8"/>
          <p:cNvSpPr/>
          <p:nvPr/>
        </p:nvSpPr>
        <p:spPr>
          <a:xfrm>
            <a:off x="7818120" y="1463040"/>
            <a:ext cx="3703320" cy="1051560"/>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PREVENTIVE CARE</a:t>
            </a:r>
          </a:p>
          <a:p>
            <a:pPr>
              <a:spcBef>
                <a:spcPts val="500"/>
              </a:spcBef>
              <a:defRPr sz="1050">
                <a:solidFill>
                  <a:srgbClr val="FFFFFF"/>
                </a:solidFill>
                <a:latin typeface="Aptos"/>
              </a:defRPr>
            </a:pPr>
            <a:r>
              <a:t>Blood drives &amp; screenings</a:t>
            </a:r>
          </a:p>
        </p:txBody>
      </p:sp>
      <p:sp>
        <p:nvSpPr>
          <p:cNvPr id="10" name="Rounded Rectangle 9"/>
          <p:cNvSpPr/>
          <p:nvPr/>
        </p:nvSpPr>
        <p:spPr>
          <a:xfrm>
            <a:off x="7818120" y="2743200"/>
            <a:ext cx="3703320" cy="1051560"/>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MOVEMENT</a:t>
            </a:r>
          </a:p>
          <a:p>
            <a:pPr>
              <a:spcBef>
                <a:spcPts val="500"/>
              </a:spcBef>
              <a:defRPr sz="1050">
                <a:solidFill>
                  <a:srgbClr val="FFFFFF"/>
                </a:solidFill>
                <a:latin typeface="Aptos"/>
              </a:defRPr>
            </a:pPr>
            <a:r>
              <a:t>Walking, fitness &amp; community events</a:t>
            </a:r>
          </a:p>
        </p:txBody>
      </p:sp>
      <p:sp>
        <p:nvSpPr>
          <p:cNvPr id="11" name="Rounded Rectangle 10"/>
          <p:cNvSpPr/>
          <p:nvPr/>
        </p:nvSpPr>
        <p:spPr>
          <a:xfrm>
            <a:off x="7818120" y="4023360"/>
            <a:ext cx="3703320" cy="1051560"/>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164592" tIns="128016" rIns="164592" rtlCol="0" anchor="ctr"/>
          <a:lstStyle/>
          <a:p>
            <a:pPr algn="ctr">
              <a:defRPr sz="1600" b="1">
                <a:solidFill>
                  <a:srgbClr val="FFFFFF"/>
                </a:solidFill>
                <a:latin typeface="Aptos Display"/>
              </a:defRPr>
            </a:pPr>
            <a:r>
              <a:t>WHOLE-PERSON WELLNESS</a:t>
            </a:r>
          </a:p>
          <a:p>
            <a:pPr>
              <a:spcBef>
                <a:spcPts val="500"/>
              </a:spcBef>
              <a:defRPr sz="1050">
                <a:solidFill>
                  <a:srgbClr val="FFFFFF"/>
                </a:solidFill>
                <a:latin typeface="Aptos"/>
              </a:defRPr>
            </a:pPr>
            <a:r>
              <a:t>Education, engagement &amp; social connection</a:t>
            </a:r>
          </a:p>
        </p:txBody>
      </p:sp>
      <p:sp>
        <p:nvSpPr>
          <p:cNvPr id="12" name="TextBox 11"/>
          <p:cNvSpPr txBox="1"/>
          <p:nvPr/>
        </p:nvSpPr>
        <p:spPr>
          <a:xfrm>
            <a:off x="7909560" y="5394960"/>
            <a:ext cx="3474720" cy="502920"/>
          </a:xfrm>
          <a:prstGeom prst="rect">
            <a:avLst/>
          </a:prstGeom>
          <a:noFill/>
        </p:spPr>
        <p:txBody>
          <a:bodyPr wrap="none">
            <a:spAutoFit/>
          </a:bodyPr>
          <a:lstStyle/>
          <a:p>
            <a:pPr>
              <a:defRPr sz="1700" b="1">
                <a:solidFill>
                  <a:srgbClr val="062B66"/>
                </a:solidFill>
                <a:latin typeface="Aptos Display"/>
              </a:defRPr>
            </a:pPr>
            <a:r>
              <a:t>Take the idea — make it yours.</a:t>
            </a:r>
          </a:p>
        </p:txBody>
      </p:sp>
      <p:sp>
        <p:nvSpPr>
          <p:cNvPr id="13" name="TextBox 12"/>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21207" y="768096"/>
            <a:ext cx="10972800" cy="320040"/>
          </a:xfrm>
          <a:prstGeom prst="rect">
            <a:avLst/>
          </a:prstGeom>
          <a:noFill/>
        </p:spPr>
        <p:txBody>
          <a:bodyPr wrap="none">
            <a:spAutoFit/>
          </a:bodyPr>
          <a:lstStyle/>
          <a:p>
            <a:pPr>
              <a:defRPr sz="1150">
                <a:solidFill>
                  <a:srgbClr val="3084BF"/>
                </a:solidFill>
                <a:latin typeface="Aptos"/>
              </a:defRPr>
            </a:pPr>
            <a:r>
              <a:t>Different ideas. Different incentives. The same goal: healthier, more engaged employees.</a:t>
            </a:r>
          </a:p>
        </p:txBody>
      </p:sp>
      <p:sp>
        <p:nvSpPr>
          <p:cNvPr id="10" name="TextBox 9"/>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8</a:t>
            </a:r>
          </a:p>
        </p:txBody>
      </p:sp>
      <p:pic>
        <p:nvPicPr>
          <p:cNvPr id="12" name="Picture 11">
            <a:extLst>
              <a:ext uri="{FF2B5EF4-FFF2-40B4-BE49-F238E27FC236}">
                <a16:creationId xmlns:a16="http://schemas.microsoft.com/office/drawing/2014/main" id="{214D4830-FF1D-5A30-677E-5FC3C68818D0}"/>
              </a:ext>
            </a:extLst>
          </p:cNvPr>
          <p:cNvPicPr>
            <a:picLocks noChangeAspect="1"/>
          </p:cNvPicPr>
          <p:nvPr/>
        </p:nvPicPr>
        <p:blipFill>
          <a:blip r:embed="rId3"/>
          <a:stretch>
            <a:fillRect/>
          </a:stretch>
        </p:blipFill>
        <p:spPr>
          <a:xfrm>
            <a:off x="3239" y="0"/>
            <a:ext cx="12185522"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10972800" cy="502920"/>
          </a:xfrm>
          <a:prstGeom prst="rect">
            <a:avLst/>
          </a:prstGeom>
          <a:noFill/>
        </p:spPr>
        <p:txBody>
          <a:bodyPr wrap="none">
            <a:spAutoFit/>
          </a:bodyPr>
          <a:lstStyle/>
          <a:p>
            <a:pPr>
              <a:defRPr sz="2400" b="1">
                <a:solidFill>
                  <a:srgbClr val="062B66"/>
                </a:solidFill>
                <a:latin typeface="Aptos Display"/>
              </a:defRPr>
            </a:pPr>
            <a:r>
              <a:t>The BMED Wellness Network Is Growing</a:t>
            </a:r>
          </a:p>
        </p:txBody>
      </p:sp>
      <p:sp>
        <p:nvSpPr>
          <p:cNvPr id="4" name="TextBox 3"/>
          <p:cNvSpPr txBox="1"/>
          <p:nvPr/>
        </p:nvSpPr>
        <p:spPr>
          <a:xfrm>
            <a:off x="521207" y="768096"/>
            <a:ext cx="10972800" cy="320040"/>
          </a:xfrm>
          <a:prstGeom prst="rect">
            <a:avLst/>
          </a:prstGeom>
          <a:noFill/>
        </p:spPr>
        <p:txBody>
          <a:bodyPr wrap="none">
            <a:spAutoFit/>
          </a:bodyPr>
          <a:lstStyle/>
          <a:p>
            <a:pPr>
              <a:defRPr sz="1150">
                <a:solidFill>
                  <a:srgbClr val="3084BF"/>
                </a:solidFill>
                <a:latin typeface="Aptos"/>
              </a:defRPr>
            </a:pPr>
            <a:r>
              <a:t>Current programs are creating momentum — and more municipalities are joining us in 2027.</a:t>
            </a:r>
          </a:p>
        </p:txBody>
      </p:sp>
      <p:sp>
        <p:nvSpPr>
          <p:cNvPr id="5" name="Rounded Rectangle 4"/>
          <p:cNvSpPr/>
          <p:nvPr/>
        </p:nvSpPr>
        <p:spPr>
          <a:xfrm>
            <a:off x="731520" y="1325880"/>
            <a:ext cx="10698480" cy="1417320"/>
          </a:xfrm>
          <a:prstGeom prst="round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tIns="164592" rtlCol="0" anchor="ctr"/>
          <a:lstStyle/>
          <a:p>
            <a:pPr algn="ctr">
              <a:defRPr sz="1600" b="1">
                <a:solidFill>
                  <a:srgbClr val="FDBB30"/>
                </a:solidFill>
              </a:defRPr>
            </a:pPr>
            <a:r>
              <a:t>CURRENT ACTIVE PARTICIPANTS</a:t>
            </a:r>
          </a:p>
          <a:p>
            <a:pPr algn="ctr">
              <a:spcBef>
                <a:spcPts val="700"/>
              </a:spcBef>
              <a:defRPr sz="2200" b="1">
                <a:solidFill>
                  <a:srgbClr val="FFFFFF"/>
                </a:solidFill>
              </a:defRPr>
            </a:pPr>
            <a:r>
              <a:t>Franklin Lakes  •  Oakland  •  Garfield  •  Montvale</a:t>
            </a:r>
          </a:p>
        </p:txBody>
      </p:sp>
      <p:sp>
        <p:nvSpPr>
          <p:cNvPr id="6" name="TextBox 5"/>
          <p:cNvSpPr txBox="1"/>
          <p:nvPr/>
        </p:nvSpPr>
        <p:spPr>
          <a:xfrm>
            <a:off x="777240" y="3063240"/>
            <a:ext cx="6400800" cy="365760"/>
          </a:xfrm>
          <a:prstGeom prst="rect">
            <a:avLst/>
          </a:prstGeom>
          <a:noFill/>
        </p:spPr>
        <p:txBody>
          <a:bodyPr wrap="none">
            <a:spAutoFit/>
          </a:bodyPr>
          <a:lstStyle/>
          <a:p>
            <a:pPr>
              <a:defRPr sz="1800" b="1">
                <a:solidFill>
                  <a:srgbClr val="062B66"/>
                </a:solidFill>
              </a:defRPr>
            </a:pPr>
            <a:r>
              <a:t>JOINING / COMMITTED FOR 2027</a:t>
            </a:r>
          </a:p>
        </p:txBody>
      </p:sp>
      <p:sp>
        <p:nvSpPr>
          <p:cNvPr id="7" name="Rounded Rectangle 6"/>
          <p:cNvSpPr/>
          <p:nvPr/>
        </p:nvSpPr>
        <p:spPr>
          <a:xfrm>
            <a:off x="777240" y="3657600"/>
            <a:ext cx="3337560" cy="804672"/>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t>WESTWOOD</a:t>
            </a:r>
          </a:p>
        </p:txBody>
      </p:sp>
      <p:sp>
        <p:nvSpPr>
          <p:cNvPr id="8" name="Rounded Rectangle 7"/>
          <p:cNvSpPr/>
          <p:nvPr/>
        </p:nvSpPr>
        <p:spPr>
          <a:xfrm>
            <a:off x="4480559" y="3657600"/>
            <a:ext cx="3337560" cy="804672"/>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t>MIDLAND PARK</a:t>
            </a:r>
          </a:p>
        </p:txBody>
      </p:sp>
      <p:sp>
        <p:nvSpPr>
          <p:cNvPr id="9" name="Rounded Rectangle 8"/>
          <p:cNvSpPr/>
          <p:nvPr/>
        </p:nvSpPr>
        <p:spPr>
          <a:xfrm>
            <a:off x="8183879" y="3657600"/>
            <a:ext cx="3337560" cy="804672"/>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t>WOODCLIFF LAKE</a:t>
            </a:r>
          </a:p>
        </p:txBody>
      </p:sp>
      <p:sp>
        <p:nvSpPr>
          <p:cNvPr id="10" name="Rounded Rectangle 9"/>
          <p:cNvSpPr/>
          <p:nvPr/>
        </p:nvSpPr>
        <p:spPr>
          <a:xfrm>
            <a:off x="777240" y="4736592"/>
            <a:ext cx="3337560" cy="804672"/>
          </a:xfrm>
          <a:prstGeom prst="round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062B66"/>
                </a:solidFill>
              </a:defRPr>
            </a:pPr>
            <a:r>
              <a:t>EMERSON</a:t>
            </a:r>
            <a:br/>
            <a:r>
              <a:t>Dental Only</a:t>
            </a:r>
          </a:p>
        </p:txBody>
      </p:sp>
      <p:sp>
        <p:nvSpPr>
          <p:cNvPr id="11" name="Rounded Rectangle 10"/>
          <p:cNvSpPr/>
          <p:nvPr/>
        </p:nvSpPr>
        <p:spPr>
          <a:xfrm>
            <a:off x="4480559" y="4736592"/>
            <a:ext cx="3337560" cy="804672"/>
          </a:xfrm>
          <a:prstGeom prst="roundRect">
            <a:avLst/>
          </a:prstGeom>
          <a:solidFill>
            <a:srgbClr val="E166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00" b="1">
                <a:solidFill>
                  <a:srgbClr val="FFFFFF"/>
                </a:solidFill>
              </a:defRPr>
            </a:pPr>
            <a:r>
              <a:t>LODI</a:t>
            </a:r>
          </a:p>
        </p:txBody>
      </p:sp>
      <p:sp>
        <p:nvSpPr>
          <p:cNvPr id="12" name="TextBox 11"/>
          <p:cNvSpPr txBox="1"/>
          <p:nvPr/>
        </p:nvSpPr>
        <p:spPr>
          <a:xfrm>
            <a:off x="1097280" y="5806440"/>
            <a:ext cx="9966960" cy="411480"/>
          </a:xfrm>
          <a:prstGeom prst="rect">
            <a:avLst/>
          </a:prstGeom>
          <a:noFill/>
        </p:spPr>
        <p:txBody>
          <a:bodyPr wrap="none">
            <a:spAutoFit/>
          </a:bodyPr>
          <a:lstStyle/>
          <a:p>
            <a:pPr algn="ctr">
              <a:defRPr sz="1700" b="1">
                <a:solidFill>
                  <a:srgbClr val="062B66"/>
                </a:solidFill>
              </a:defRPr>
            </a:pPr>
            <a:r>
              <a:t>More municipalities. More Ambassadors. A stronger BMED wellness network.</a:t>
            </a:r>
          </a:p>
        </p:txBody>
      </p:sp>
      <p:sp>
        <p:nvSpPr>
          <p:cNvPr id="13" name="TextBox 12"/>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9</a:t>
            </a:r>
          </a:p>
        </p:txBody>
      </p:sp>
      <p:sp>
        <p:nvSpPr>
          <p:cNvPr id="14" name="Rounded Rectangle 13"/>
          <p:cNvSpPr/>
          <p:nvPr/>
        </p:nvSpPr>
        <p:spPr>
          <a:xfrm>
            <a:off x="8183879" y="4736592"/>
            <a:ext cx="3337560" cy="804672"/>
          </a:xfrm>
          <a:prstGeom prst="roundRect">
            <a:avLst/>
          </a:prstGeom>
          <a:solidFill>
            <a:srgbClr val="4A8E5C"/>
          </a:solidFill>
          <a:ln>
            <a:noFill/>
          </a:ln>
        </p:spPr>
        <p:style>
          <a:lnRef idx="1">
            <a:schemeClr val="accent1"/>
          </a:lnRef>
          <a:fillRef idx="3">
            <a:schemeClr val="accent1"/>
          </a:fillRef>
          <a:effectRef idx="2">
            <a:schemeClr val="accent1"/>
          </a:effectRef>
          <a:fontRef idx="minor">
            <a:schemeClr val="lt1"/>
          </a:fontRef>
        </p:style>
        <p:txBody>
          <a:bodyPr tIns="137160" rtlCol="0" anchor="ctr"/>
          <a:lstStyle/>
          <a:p>
            <a:pPr algn="ctr">
              <a:defRPr sz="1400" b="1">
                <a:solidFill>
                  <a:srgbClr val="FFFFFF"/>
                </a:solidFill>
                <a:latin typeface="Aptos Display"/>
              </a:defRPr>
            </a:pPr>
            <a:r>
              <a:t>PARK RIDGE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56032"/>
            <a:ext cx="9966960" cy="502920"/>
          </a:xfrm>
          <a:prstGeom prst="rect">
            <a:avLst/>
          </a:prstGeom>
          <a:noFill/>
        </p:spPr>
        <p:txBody>
          <a:bodyPr wrap="none">
            <a:spAutoFit/>
          </a:bodyPr>
          <a:lstStyle/>
          <a:p>
            <a:pPr>
              <a:defRPr sz="2400" b="1">
                <a:solidFill>
                  <a:srgbClr val="062B66"/>
                </a:solidFill>
                <a:latin typeface="Aptos Display"/>
              </a:defRPr>
            </a:pPr>
            <a:r>
              <a:t>Your 2027 Toolkit Is Ready</a:t>
            </a:r>
          </a:p>
        </p:txBody>
      </p:sp>
      <p:sp>
        <p:nvSpPr>
          <p:cNvPr id="4" name="TextBox 3"/>
          <p:cNvSpPr txBox="1"/>
          <p:nvPr/>
        </p:nvSpPr>
        <p:spPr>
          <a:xfrm>
            <a:off x="521207" y="768096"/>
            <a:ext cx="10241280" cy="320040"/>
          </a:xfrm>
          <a:prstGeom prst="rect">
            <a:avLst/>
          </a:prstGeom>
          <a:noFill/>
        </p:spPr>
        <p:txBody>
          <a:bodyPr wrap="none">
            <a:spAutoFit/>
          </a:bodyPr>
          <a:lstStyle/>
          <a:p>
            <a:pPr>
              <a:defRPr sz="1150">
                <a:solidFill>
                  <a:srgbClr val="3084BF"/>
                </a:solidFill>
                <a:latin typeface="Aptos"/>
              </a:defRPr>
            </a:pPr>
            <a:r>
              <a:t>The forms, guidance and tracking pieces are already built.</a:t>
            </a:r>
          </a:p>
        </p:txBody>
      </p:sp>
      <p:sp>
        <p:nvSpPr>
          <p:cNvPr id="5" name="Rectangle 4"/>
          <p:cNvSpPr/>
          <p:nvPr/>
        </p:nvSpPr>
        <p:spPr>
          <a:xfrm>
            <a:off x="502920" y="1051560"/>
            <a:ext cx="1234440" cy="54864"/>
          </a:xfrm>
          <a:prstGeom prst="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BMED Wellness logo(6).png"/>
          <p:cNvPicPr>
            <a:picLocks noChangeAspect="1"/>
          </p:cNvPicPr>
          <p:nvPr/>
        </p:nvPicPr>
        <p:blipFill>
          <a:blip r:embed="rId3"/>
          <a:stretch>
            <a:fillRect/>
          </a:stretch>
        </p:blipFill>
        <p:spPr>
          <a:xfrm>
            <a:off x="10652760" y="201168"/>
            <a:ext cx="1051560" cy="591817"/>
          </a:xfrm>
          <a:prstGeom prst="rect">
            <a:avLst/>
          </a:prstGeom>
        </p:spPr>
      </p:pic>
      <p:pic>
        <p:nvPicPr>
          <p:cNvPr id="7" name="Picture 6" descr="packet-1.png"/>
          <p:cNvPicPr>
            <a:picLocks noChangeAspect="1"/>
          </p:cNvPicPr>
          <p:nvPr/>
        </p:nvPicPr>
        <p:blipFill>
          <a:blip r:embed="rId4"/>
          <a:stretch>
            <a:fillRect/>
          </a:stretch>
        </p:blipFill>
        <p:spPr>
          <a:xfrm>
            <a:off x="685800" y="1168011"/>
            <a:ext cx="3840480" cy="4970032"/>
          </a:xfrm>
          <a:prstGeom prst="rect">
            <a:avLst/>
          </a:prstGeom>
        </p:spPr>
      </p:pic>
      <p:sp>
        <p:nvSpPr>
          <p:cNvPr id="8" name="Rounded Rectangle 7"/>
          <p:cNvSpPr/>
          <p:nvPr/>
        </p:nvSpPr>
        <p:spPr>
          <a:xfrm>
            <a:off x="4983480" y="1389888"/>
            <a:ext cx="5989320" cy="530352"/>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Grant Application &amp; Program Packet</a:t>
            </a:r>
          </a:p>
        </p:txBody>
      </p:sp>
      <p:sp>
        <p:nvSpPr>
          <p:cNvPr id="9" name="Rounded Rectangle 8"/>
          <p:cNvSpPr/>
          <p:nvPr/>
        </p:nvSpPr>
        <p:spPr>
          <a:xfrm>
            <a:off x="4983480" y="2112264"/>
            <a:ext cx="5989320" cy="530352"/>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Wellness Tracking Form</a:t>
            </a:r>
          </a:p>
        </p:txBody>
      </p:sp>
      <p:sp>
        <p:nvSpPr>
          <p:cNvPr id="10" name="Rounded Rectangle 9"/>
          <p:cNvSpPr/>
          <p:nvPr/>
        </p:nvSpPr>
        <p:spPr>
          <a:xfrm>
            <a:off x="4983480" y="2834640"/>
            <a:ext cx="5989320" cy="530352"/>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Sample Governing Body Resolution</a:t>
            </a:r>
          </a:p>
        </p:txBody>
      </p:sp>
      <p:sp>
        <p:nvSpPr>
          <p:cNvPr id="11" name="Rounded Rectangle 10"/>
          <p:cNvSpPr/>
          <p:nvPr/>
        </p:nvSpPr>
        <p:spPr>
          <a:xfrm>
            <a:off x="4983480" y="3557016"/>
            <a:ext cx="5989320" cy="530352"/>
          </a:xfrm>
          <a:prstGeom prst="roundRect">
            <a:avLst/>
          </a:prstGeom>
          <a:solidFill>
            <a:srgbClr val="E16653"/>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FAQ Sheet</a:t>
            </a:r>
          </a:p>
        </p:txBody>
      </p:sp>
      <p:sp>
        <p:nvSpPr>
          <p:cNvPr id="12" name="Rounded Rectangle 11"/>
          <p:cNvSpPr/>
          <p:nvPr/>
        </p:nvSpPr>
        <p:spPr>
          <a:xfrm>
            <a:off x="4983480" y="4279392"/>
            <a:ext cx="5989320" cy="530352"/>
          </a:xfrm>
          <a:prstGeom prst="roundRect">
            <a:avLst/>
          </a:prstGeom>
          <a:solidFill>
            <a:srgbClr val="559B55"/>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Packet Guide</a:t>
            </a:r>
          </a:p>
        </p:txBody>
      </p:sp>
      <p:sp>
        <p:nvSpPr>
          <p:cNvPr id="13" name="Rounded Rectangle 12"/>
          <p:cNvSpPr/>
          <p:nvPr/>
        </p:nvSpPr>
        <p:spPr>
          <a:xfrm>
            <a:off x="4983480" y="5001768"/>
            <a:ext cx="5989320" cy="530352"/>
          </a:xfrm>
          <a:prstGeom prst="roundRect">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lIns="164592" rtlCol="0" anchor="ctr"/>
          <a:lstStyle/>
          <a:p>
            <a:pPr algn="ctr">
              <a:defRPr sz="1300" b="1">
                <a:solidFill>
                  <a:srgbClr val="FFFFFF"/>
                </a:solidFill>
                <a:latin typeface="Aptos"/>
              </a:defRPr>
            </a:pPr>
            <a:r>
              <a:t>Wellness Ambassador Guide</a:t>
            </a:r>
          </a:p>
        </p:txBody>
      </p:sp>
      <p:sp>
        <p:nvSpPr>
          <p:cNvPr id="14" name="TextBox 13"/>
          <p:cNvSpPr txBox="1"/>
          <p:nvPr/>
        </p:nvSpPr>
        <p:spPr>
          <a:xfrm>
            <a:off x="5074920" y="5806440"/>
            <a:ext cx="5669280" cy="411480"/>
          </a:xfrm>
          <a:prstGeom prst="rect">
            <a:avLst/>
          </a:prstGeom>
          <a:noFill/>
        </p:spPr>
        <p:txBody>
          <a:bodyPr wrap="none">
            <a:spAutoFit/>
          </a:bodyPr>
          <a:lstStyle/>
          <a:p>
            <a:pPr>
              <a:defRPr sz="1900" b="1">
                <a:solidFill>
                  <a:srgbClr val="062B66"/>
                </a:solidFill>
                <a:latin typeface="Aptos Display"/>
              </a:defRPr>
            </a:pPr>
            <a:r>
              <a:t>You are not starting from a blank page.</a:t>
            </a:r>
          </a:p>
        </p:txBody>
      </p:sp>
      <p:sp>
        <p:nvSpPr>
          <p:cNvPr id="15" name="TextBox 14"/>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3"/>
          <a:stretch>
            <a:fillRect/>
          </a:stretch>
        </p:blipFill>
        <p:spPr>
          <a:xfrm>
            <a:off x="10652760" y="201168"/>
            <a:ext cx="1051560" cy="591817"/>
          </a:xfrm>
          <a:prstGeom prst="rect">
            <a:avLst/>
          </a:prstGeom>
        </p:spPr>
      </p:pic>
      <p:sp>
        <p:nvSpPr>
          <p:cNvPr id="4" name="TextBox 3"/>
          <p:cNvSpPr txBox="1"/>
          <p:nvPr/>
        </p:nvSpPr>
        <p:spPr>
          <a:xfrm>
            <a:off x="640080" y="411480"/>
            <a:ext cx="9692640" cy="731520"/>
          </a:xfrm>
          <a:prstGeom prst="rect">
            <a:avLst/>
          </a:prstGeom>
          <a:noFill/>
        </p:spPr>
        <p:txBody>
          <a:bodyPr wrap="none">
            <a:spAutoFit/>
          </a:bodyPr>
          <a:lstStyle/>
          <a:p>
            <a:pPr>
              <a:defRPr sz="2900" b="1">
                <a:solidFill>
                  <a:srgbClr val="FFFFFF"/>
                </a:solidFill>
                <a:latin typeface="Aptos Display"/>
              </a:defRPr>
            </a:pPr>
            <a:r>
              <a:t>READY FOR 2027?</a:t>
            </a:r>
          </a:p>
        </p:txBody>
      </p:sp>
      <p:sp>
        <p:nvSpPr>
          <p:cNvPr id="5" name="TextBox 4"/>
          <p:cNvSpPr txBox="1"/>
          <p:nvPr/>
        </p:nvSpPr>
        <p:spPr>
          <a:xfrm>
            <a:off x="658368" y="1051560"/>
            <a:ext cx="9601200" cy="365760"/>
          </a:xfrm>
          <a:prstGeom prst="rect">
            <a:avLst/>
          </a:prstGeom>
          <a:noFill/>
        </p:spPr>
        <p:txBody>
          <a:bodyPr wrap="none">
            <a:spAutoFit/>
          </a:bodyPr>
          <a:lstStyle/>
          <a:p>
            <a:pPr>
              <a:defRPr sz="1300">
                <a:solidFill>
                  <a:srgbClr val="FDBB30"/>
                </a:solidFill>
                <a:latin typeface="Aptos"/>
              </a:defRPr>
            </a:pPr>
            <a:r>
              <a:t>Three actions can move your municipality forward.</a:t>
            </a:r>
          </a:p>
        </p:txBody>
      </p:sp>
      <p:sp>
        <p:nvSpPr>
          <p:cNvPr id="6" name="Oval 5"/>
          <p:cNvSpPr/>
          <p:nvPr/>
        </p:nvSpPr>
        <p:spPr>
          <a:xfrm>
            <a:off x="914400" y="1691640"/>
            <a:ext cx="749808" cy="749808"/>
          </a:xfrm>
          <a:prstGeom prst="ellipse">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062B66"/>
                </a:solidFill>
                <a:latin typeface="Aptos Display"/>
              </a:defRPr>
            </a:pPr>
            <a:r>
              <a:t>1</a:t>
            </a:r>
          </a:p>
        </p:txBody>
      </p:sp>
      <p:sp>
        <p:nvSpPr>
          <p:cNvPr id="7" name="Rounded Rectangle 6"/>
          <p:cNvSpPr/>
          <p:nvPr/>
        </p:nvSpPr>
        <p:spPr>
          <a:xfrm>
            <a:off x="1965960" y="1673352"/>
            <a:ext cx="8686800" cy="822960"/>
          </a:xfrm>
          <a:prstGeom prst="roundRect">
            <a:avLst/>
          </a:prstGeom>
          <a:solidFill>
            <a:srgbClr val="3084BF"/>
          </a:solidFill>
          <a:ln>
            <a:noFill/>
          </a:ln>
        </p:spPr>
        <p:style>
          <a:lnRef idx="1">
            <a:schemeClr val="accent1"/>
          </a:lnRef>
          <a:fillRef idx="3">
            <a:schemeClr val="accent1"/>
          </a:fillRef>
          <a:effectRef idx="2">
            <a:schemeClr val="accent1"/>
          </a:effectRef>
          <a:fontRef idx="minor">
            <a:schemeClr val="lt1"/>
          </a:fontRef>
        </p:style>
        <p:txBody>
          <a:bodyPr lIns="201168" tIns="91440" rtlCol="0" anchor="ctr"/>
          <a:lstStyle/>
          <a:p>
            <a:pPr algn="ctr">
              <a:defRPr sz="1600" b="1">
                <a:solidFill>
                  <a:srgbClr val="FFFFFF"/>
                </a:solidFill>
                <a:latin typeface="Aptos Display"/>
              </a:defRPr>
            </a:pPr>
            <a:r>
              <a:t>CHOOSE</a:t>
            </a:r>
          </a:p>
          <a:p>
            <a:pPr>
              <a:defRPr sz="1100">
                <a:solidFill>
                  <a:srgbClr val="FFFFFF"/>
                </a:solidFill>
                <a:latin typeface="Aptos"/>
              </a:defRPr>
            </a:pPr>
            <a:r>
              <a:t>your Wellness Ambassador</a:t>
            </a:r>
          </a:p>
        </p:txBody>
      </p:sp>
      <p:sp>
        <p:nvSpPr>
          <p:cNvPr id="8" name="Oval 7"/>
          <p:cNvSpPr/>
          <p:nvPr/>
        </p:nvSpPr>
        <p:spPr>
          <a:xfrm>
            <a:off x="914400" y="2926080"/>
            <a:ext cx="749808" cy="749808"/>
          </a:xfrm>
          <a:prstGeom prst="ellipse">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062B66"/>
                </a:solidFill>
                <a:latin typeface="Aptos Display"/>
              </a:defRPr>
            </a:pPr>
            <a:r>
              <a:t>2</a:t>
            </a:r>
          </a:p>
        </p:txBody>
      </p:sp>
      <p:sp>
        <p:nvSpPr>
          <p:cNvPr id="9" name="Rounded Rectangle 8"/>
          <p:cNvSpPr/>
          <p:nvPr/>
        </p:nvSpPr>
        <p:spPr>
          <a:xfrm>
            <a:off x="1965960" y="2907792"/>
            <a:ext cx="8686800" cy="822960"/>
          </a:xfrm>
          <a:prstGeom prst="roundRect">
            <a:avLst/>
          </a:prstGeom>
          <a:solidFill>
            <a:srgbClr val="259997"/>
          </a:solidFill>
          <a:ln>
            <a:noFill/>
          </a:ln>
        </p:spPr>
        <p:style>
          <a:lnRef idx="1">
            <a:schemeClr val="accent1"/>
          </a:lnRef>
          <a:fillRef idx="3">
            <a:schemeClr val="accent1"/>
          </a:fillRef>
          <a:effectRef idx="2">
            <a:schemeClr val="accent1"/>
          </a:effectRef>
          <a:fontRef idx="minor">
            <a:schemeClr val="lt1"/>
          </a:fontRef>
        </p:style>
        <p:txBody>
          <a:bodyPr lIns="201168" tIns="91440" rtlCol="0" anchor="ctr"/>
          <a:lstStyle/>
          <a:p>
            <a:pPr algn="ctr">
              <a:defRPr sz="1600" b="1">
                <a:solidFill>
                  <a:srgbClr val="FFFFFF"/>
                </a:solidFill>
                <a:latin typeface="Aptos Display"/>
              </a:defRPr>
            </a:pPr>
            <a:r>
              <a:t>LAUNCH OR CONTINUE</a:t>
            </a:r>
          </a:p>
          <a:p>
            <a:pPr>
              <a:defRPr sz="1100">
                <a:solidFill>
                  <a:srgbClr val="FFFFFF"/>
                </a:solidFill>
                <a:latin typeface="Aptos"/>
              </a:defRPr>
            </a:pPr>
            <a:r>
              <a:t>your BMED Employee Wellness Program</a:t>
            </a:r>
          </a:p>
        </p:txBody>
      </p:sp>
      <p:sp>
        <p:nvSpPr>
          <p:cNvPr id="10" name="Oval 9"/>
          <p:cNvSpPr/>
          <p:nvPr/>
        </p:nvSpPr>
        <p:spPr>
          <a:xfrm>
            <a:off x="914400" y="4160520"/>
            <a:ext cx="749808" cy="749808"/>
          </a:xfrm>
          <a:prstGeom prst="ellipse">
            <a:avLst/>
          </a:prstGeom>
          <a:solidFill>
            <a:srgbClr val="FDB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062B66"/>
                </a:solidFill>
                <a:latin typeface="Aptos Display"/>
              </a:defRPr>
            </a:pPr>
            <a:r>
              <a:t>3</a:t>
            </a:r>
          </a:p>
        </p:txBody>
      </p:sp>
      <p:sp>
        <p:nvSpPr>
          <p:cNvPr id="11" name="Rounded Rectangle 10"/>
          <p:cNvSpPr/>
          <p:nvPr/>
        </p:nvSpPr>
        <p:spPr>
          <a:xfrm>
            <a:off x="1965960" y="4142232"/>
            <a:ext cx="8686800" cy="822960"/>
          </a:xfrm>
          <a:prstGeom prst="roundRect">
            <a:avLst/>
          </a:prstGeom>
          <a:solidFill>
            <a:srgbClr val="7158AA"/>
          </a:solidFill>
          <a:ln>
            <a:noFill/>
          </a:ln>
        </p:spPr>
        <p:style>
          <a:lnRef idx="1">
            <a:schemeClr val="accent1"/>
          </a:lnRef>
          <a:fillRef idx="3">
            <a:schemeClr val="accent1"/>
          </a:fillRef>
          <a:effectRef idx="2">
            <a:schemeClr val="accent1"/>
          </a:effectRef>
          <a:fontRef idx="minor">
            <a:schemeClr val="lt1"/>
          </a:fontRef>
        </p:style>
        <p:txBody>
          <a:bodyPr lIns="201168" tIns="91440" rtlCol="0" anchor="ctr"/>
          <a:lstStyle/>
          <a:p>
            <a:pPr algn="ctr">
              <a:defRPr sz="1600" b="1">
                <a:solidFill>
                  <a:srgbClr val="FFFFFF"/>
                </a:solidFill>
                <a:latin typeface="Aptos Display"/>
              </a:defRPr>
            </a:pPr>
            <a:r>
              <a:t>APPLY</a:t>
            </a:r>
          </a:p>
          <a:p>
            <a:pPr>
              <a:defRPr sz="1100">
                <a:solidFill>
                  <a:srgbClr val="FFFFFF"/>
                </a:solidFill>
                <a:latin typeface="Aptos"/>
              </a:defRPr>
            </a:pPr>
            <a:r>
              <a:t>for your BMED Wellness Grant</a:t>
            </a:r>
          </a:p>
        </p:txBody>
      </p:sp>
      <p:sp>
        <p:nvSpPr>
          <p:cNvPr id="12" name="TextBox 11"/>
          <p:cNvSpPr txBox="1"/>
          <p:nvPr/>
        </p:nvSpPr>
        <p:spPr>
          <a:xfrm>
            <a:off x="1188720" y="5623560"/>
            <a:ext cx="9784080" cy="502920"/>
          </a:xfrm>
          <a:prstGeom prst="rect">
            <a:avLst/>
          </a:prstGeom>
          <a:noFill/>
        </p:spPr>
        <p:txBody>
          <a:bodyPr wrap="none">
            <a:spAutoFit/>
          </a:bodyPr>
          <a:lstStyle/>
          <a:p>
            <a:pPr algn="ctr">
              <a:defRPr sz="1700" b="1">
                <a:solidFill>
                  <a:srgbClr val="FDBB30"/>
                </a:solidFill>
                <a:latin typeface="Aptos Display"/>
              </a:defRPr>
            </a:pPr>
            <a:r>
              <a:t>We provide the framework, resources and support. You bring wellness to your employees.</a:t>
            </a:r>
          </a:p>
        </p:txBody>
      </p:sp>
      <p:sp>
        <p:nvSpPr>
          <p:cNvPr id="13" name="TextBox 12"/>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11</a:t>
            </a:r>
          </a:p>
        </p:txBody>
      </p:sp>
      <p:sp>
        <p:nvSpPr>
          <p:cNvPr id="14" name="Rounded Rectangle 13"/>
          <p:cNvSpPr/>
          <p:nvPr/>
        </p:nvSpPr>
        <p:spPr>
          <a:xfrm>
            <a:off x="1965960" y="5230368"/>
            <a:ext cx="8686800" cy="685800"/>
          </a:xfrm>
          <a:prstGeom prst="roundRect">
            <a:avLst/>
          </a:prstGeom>
          <a:solidFill>
            <a:srgbClr val="FFFFFF"/>
          </a:solidFill>
          <a:ln w="15240">
            <a:solidFill>
              <a:srgbClr val="FDBB30"/>
            </a:solidFill>
          </a:ln>
        </p:spPr>
        <p:style>
          <a:lnRef idx="1">
            <a:schemeClr val="accent1"/>
          </a:lnRef>
          <a:fillRef idx="3">
            <a:schemeClr val="accent1"/>
          </a:fillRef>
          <a:effectRef idx="2">
            <a:schemeClr val="accent1"/>
          </a:effectRef>
          <a:fontRef idx="minor">
            <a:schemeClr val="lt1"/>
          </a:fontRef>
        </p:style>
        <p:txBody>
          <a:bodyPr lIns="146304" tIns="82296" rtlCol="0" anchor="ctr"/>
          <a:lstStyle/>
          <a:p>
            <a:pPr algn="ctr">
              <a:defRPr sz="1150" b="1">
                <a:solidFill>
                  <a:srgbClr val="062B66"/>
                </a:solidFill>
                <a:latin typeface="Aptos Display"/>
              </a:defRPr>
            </a:pPr>
            <a:r>
              <a:t>INTERESTED IN SERVING AS YOUR MUNICIPALITY'S AMBASSADOR?</a:t>
            </a:r>
          </a:p>
          <a:p>
            <a:pPr algn="ctr">
              <a:defRPr sz="1019">
                <a:solidFill>
                  <a:srgbClr val="202A35"/>
                </a:solidFill>
                <a:latin typeface="Aptos"/>
              </a:defRPr>
            </a:pPr>
            <a:r>
              <a:t>See Dina today or email BMEDwellness@franklinlakes.org — she will help with the next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3"/>
          <a:stretch>
            <a:fillRect/>
          </a:stretch>
        </p:blipFill>
        <p:spPr>
          <a:xfrm>
            <a:off x="4892040" y="438912"/>
            <a:ext cx="2423160" cy="1363752"/>
          </a:xfrm>
          <a:prstGeom prst="rect">
            <a:avLst/>
          </a:prstGeom>
        </p:spPr>
      </p:pic>
      <p:sp>
        <p:nvSpPr>
          <p:cNvPr id="4" name="TextBox 3"/>
          <p:cNvSpPr txBox="1"/>
          <p:nvPr/>
        </p:nvSpPr>
        <p:spPr>
          <a:xfrm>
            <a:off x="914400" y="1828800"/>
            <a:ext cx="10332720" cy="1143000"/>
          </a:xfrm>
          <a:prstGeom prst="rect">
            <a:avLst/>
          </a:prstGeom>
          <a:noFill/>
        </p:spPr>
        <p:txBody>
          <a:bodyPr wrap="none">
            <a:spAutoFit/>
          </a:bodyPr>
          <a:lstStyle/>
          <a:p>
            <a:pPr algn="ctr">
              <a:defRPr sz="3300" b="1">
                <a:solidFill>
                  <a:srgbClr val="062B66"/>
                </a:solidFill>
                <a:latin typeface="Aptos Display"/>
              </a:defRPr>
            </a:pPr>
            <a:r>
              <a:t>THANK YOU</a:t>
            </a:r>
          </a:p>
          <a:p>
            <a:pPr algn="ctr">
              <a:defRPr sz="3100" b="1">
                <a:solidFill>
                  <a:srgbClr val="3084BF"/>
                </a:solidFill>
                <a:latin typeface="Aptos Display"/>
              </a:defRPr>
            </a:pPr>
            <a:r>
              <a:t>Questions?</a:t>
            </a:r>
          </a:p>
        </p:txBody>
      </p:sp>
      <p:sp>
        <p:nvSpPr>
          <p:cNvPr id="5" name="Rounded Rectangle 4"/>
          <p:cNvSpPr/>
          <p:nvPr/>
        </p:nvSpPr>
        <p:spPr>
          <a:xfrm>
            <a:off x="2834640" y="3246120"/>
            <a:ext cx="6537960" cy="1417320"/>
          </a:xfrm>
          <a:prstGeom prst="roundRect">
            <a:avLst/>
          </a:prstGeom>
          <a:solidFill>
            <a:srgbClr val="062B66"/>
          </a:solidFill>
          <a:ln>
            <a:noFill/>
          </a:ln>
        </p:spPr>
        <p:style>
          <a:lnRef idx="1">
            <a:schemeClr val="accent1"/>
          </a:lnRef>
          <a:fillRef idx="3">
            <a:schemeClr val="accent1"/>
          </a:fillRef>
          <a:effectRef idx="2">
            <a:schemeClr val="accent1"/>
          </a:effectRef>
          <a:fontRef idx="minor">
            <a:schemeClr val="lt1"/>
          </a:fontRef>
        </p:style>
        <p:txBody>
          <a:bodyPr tIns="164592" rtlCol="0" anchor="ctr"/>
          <a:lstStyle/>
          <a:p>
            <a:pPr algn="ctr">
              <a:defRPr sz="2000" b="1">
                <a:solidFill>
                  <a:srgbClr val="FFFFFF"/>
                </a:solidFill>
                <a:latin typeface="Aptos Display"/>
              </a:defRPr>
            </a:pPr>
            <a:r>
              <a:t>Dina Robinson</a:t>
            </a:r>
          </a:p>
          <a:p>
            <a:pPr algn="ctr">
              <a:defRPr sz="1400">
                <a:solidFill>
                  <a:srgbClr val="FDBB30"/>
                </a:solidFill>
                <a:latin typeface="Aptos"/>
              </a:defRPr>
            </a:pPr>
            <a:r>
              <a:t>BMED Wellness Coordinator</a:t>
            </a:r>
          </a:p>
          <a:p>
            <a:pPr algn="ctr">
              <a:defRPr sz="1400" b="1">
                <a:solidFill>
                  <a:srgbClr val="FFFFFF"/>
                </a:solidFill>
                <a:latin typeface="Aptos"/>
              </a:defRPr>
            </a:pPr>
            <a:r>
              <a:t>BMEDwellness@franklinlakes.org</a:t>
            </a:r>
          </a:p>
        </p:txBody>
      </p:sp>
      <p:sp>
        <p:nvSpPr>
          <p:cNvPr id="6" name="TextBox 5"/>
          <p:cNvSpPr txBox="1"/>
          <p:nvPr/>
        </p:nvSpPr>
        <p:spPr>
          <a:xfrm>
            <a:off x="1417320" y="5074920"/>
            <a:ext cx="9372600" cy="731520"/>
          </a:xfrm>
          <a:prstGeom prst="rect">
            <a:avLst/>
          </a:prstGeom>
          <a:noFill/>
        </p:spPr>
        <p:txBody>
          <a:bodyPr wrap="none">
            <a:spAutoFit/>
          </a:bodyPr>
          <a:lstStyle/>
          <a:p>
            <a:pPr algn="ctr">
              <a:defRPr sz="2000">
                <a:solidFill>
                  <a:srgbClr val="7158AA"/>
                </a:solidFill>
                <a:latin typeface="Aptos Display"/>
              </a:defRPr>
            </a:pPr>
            <a:r>
              <a:t>Healthy Employees, Healthier Municipalities</a:t>
            </a:r>
          </a:p>
        </p:txBody>
      </p:sp>
      <p:sp>
        <p:nvSpPr>
          <p:cNvPr id="7" name="TextBox 6"/>
          <p:cNvSpPr txBox="1"/>
          <p:nvPr/>
        </p:nvSpPr>
        <p:spPr>
          <a:xfrm>
            <a:off x="502920" y="6528816"/>
            <a:ext cx="11155680" cy="164592"/>
          </a:xfrm>
          <a:prstGeom prst="rect">
            <a:avLst/>
          </a:prstGeom>
          <a:noFill/>
        </p:spPr>
        <p:txBody>
          <a:bodyPr wrap="none">
            <a:spAutoFit/>
          </a:bodyPr>
          <a:lstStyle/>
          <a:p>
            <a:pPr>
              <a:defRPr sz="750">
                <a:solidFill>
                  <a:srgbClr val="647382"/>
                </a:solidFill>
                <a:latin typeface="Aptos"/>
              </a:defRPr>
            </a:pPr>
            <a:r>
              <a:t>BMED Wellness 2027  •  Healthy Employees, Healthier Municipalities     12</a:t>
            </a:r>
          </a:p>
        </p:txBody>
      </p:sp>
      <p:sp>
        <p:nvSpPr>
          <p:cNvPr id="8" name="Rounded Rectangle 7"/>
          <p:cNvSpPr/>
          <p:nvPr/>
        </p:nvSpPr>
        <p:spPr>
          <a:xfrm>
            <a:off x="2057400" y="4892040"/>
            <a:ext cx="8092440" cy="822960"/>
          </a:xfrm>
          <a:prstGeom prst="roundRect">
            <a:avLst/>
          </a:prstGeom>
          <a:solidFill>
            <a:srgbClr val="FFFFFF"/>
          </a:solidFill>
          <a:ln w="15240">
            <a:solidFill>
              <a:srgbClr val="3084BF"/>
            </a:solidFill>
          </a:ln>
        </p:spPr>
        <p:style>
          <a:lnRef idx="1">
            <a:schemeClr val="accent1"/>
          </a:lnRef>
          <a:fillRef idx="3">
            <a:schemeClr val="accent1"/>
          </a:fillRef>
          <a:effectRef idx="2">
            <a:schemeClr val="accent1"/>
          </a:effectRef>
          <a:fontRef idx="minor">
            <a:schemeClr val="lt1"/>
          </a:fontRef>
        </p:style>
        <p:txBody>
          <a:bodyPr tIns="91440" rtlCol="0" anchor="ctr"/>
          <a:lstStyle/>
          <a:p>
            <a:pPr algn="ctr">
              <a:defRPr sz="1500" b="1">
                <a:solidFill>
                  <a:srgbClr val="062B66"/>
                </a:solidFill>
                <a:latin typeface="Aptos Display"/>
              </a:defRPr>
            </a:pPr>
            <a:r>
              <a:t>Visit the BMED Wellness Page</a:t>
            </a:r>
          </a:p>
          <a:p>
            <a:pPr algn="ctr">
              <a:defRPr sz="1300" b="1">
                <a:solidFill>
                  <a:srgbClr val="3084BF"/>
                </a:solidFill>
                <a:latin typeface="Aptos"/>
              </a:defRPr>
            </a:pPr>
            <a:r>
              <a:t>www.bmedhif.com/wellness/</a:t>
            </a:r>
          </a:p>
        </p:txBody>
      </p:sp>
      <p:pic>
        <p:nvPicPr>
          <p:cNvPr id="9" name="Picture 8" descr="White and Blue Modern QR Code Placement Flyer.png"/>
          <p:cNvPicPr>
            <a:picLocks noChangeAspect="1"/>
          </p:cNvPicPr>
          <p:nvPr/>
        </p:nvPicPr>
        <p:blipFill>
          <a:blip r:embed="rId4"/>
          <a:stretch>
            <a:fillRect/>
          </a:stretch>
        </p:blipFill>
        <p:spPr>
          <a:xfrm>
            <a:off x="10378440" y="4572000"/>
            <a:ext cx="1143000" cy="1143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1518</Words>
  <Application>Microsoft Office PowerPoint</Application>
  <PresentationFormat>Widescreen</PresentationFormat>
  <Paragraphs>140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Community Director</dc:creator>
  <cp:keywords/>
  <dc:description>generated using python-pptx</dc:description>
  <cp:lastModifiedBy>Robinson, Dina</cp:lastModifiedBy>
  <cp:revision>2</cp:revision>
  <dcterms:created xsi:type="dcterms:W3CDTF">2013-01-27T09:14:16Z</dcterms:created>
  <dcterms:modified xsi:type="dcterms:W3CDTF">2026-09-15T20:31:26Z</dcterms:modified>
  <cp:category/>
</cp:coreProperties>
</file>