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63844"/>
            <a:ext cx="8825658" cy="3329581"/>
          </a:xfrm>
        </p:spPr>
        <p:txBody>
          <a:bodyPr/>
          <a:lstStyle/>
          <a:p>
            <a:r>
              <a:rPr lang="en-US" sz="6000" dirty="0"/>
              <a:t>Health Insurance Funds (“HIFs”)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418139"/>
            <a:ext cx="8825658" cy="861420"/>
          </a:xfrm>
        </p:spPr>
        <p:txBody>
          <a:bodyPr>
            <a:normAutofit fontScale="70000" lnSpcReduction="20000"/>
          </a:bodyPr>
          <a:lstStyle/>
          <a:p>
            <a:endParaRPr lang="en-US" b="1" cap="none" dirty="0"/>
          </a:p>
          <a:p>
            <a:r>
              <a:rPr lang="en-US" b="1" cap="none" dirty="0"/>
              <a:t>First Annual BMED Brunch</a:t>
            </a:r>
          </a:p>
          <a:p>
            <a:r>
              <a:rPr lang="en-US" b="1" cap="none" dirty="0"/>
              <a:t>September 15, 2026</a:t>
            </a:r>
          </a:p>
          <a:p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145723" y="5009700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1900" i="1" cap="none" dirty="0"/>
              <a:t>Gregory C. Hart, Esq., CPM, QPA</a:t>
            </a:r>
          </a:p>
          <a:p>
            <a:r>
              <a:rPr lang="en-US" sz="1900" i="1" cap="none" dirty="0"/>
              <a:t>Borough Administrator, Borough of Franklin Lakes (Bergen County)</a:t>
            </a:r>
          </a:p>
          <a:p>
            <a:r>
              <a:rPr lang="en-US" sz="1900" i="1" cap="none" dirty="0"/>
              <a:t>Chairman, BMED (Bergen Municipal Employee Benefits Fund) Executive Board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998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518622"/>
            <a:ext cx="9404723" cy="1400530"/>
          </a:xfrm>
        </p:spPr>
        <p:txBody>
          <a:bodyPr/>
          <a:lstStyle/>
          <a:p>
            <a:r>
              <a:rPr lang="en-US" dirty="0"/>
              <a:t>Health Insurance Funds (“HIFs”)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797547"/>
            <a:ext cx="8946541" cy="4195481"/>
          </a:xfrm>
        </p:spPr>
        <p:txBody>
          <a:bodyPr>
            <a:normAutofit/>
          </a:bodyPr>
          <a:lstStyle/>
          <a:p>
            <a:r>
              <a:rPr lang="en-US" dirty="0"/>
              <a:t>What is it?</a:t>
            </a:r>
          </a:p>
          <a:p>
            <a:pPr lvl="1" fontAlgn="base"/>
            <a:r>
              <a:rPr lang="en-US" dirty="0"/>
              <a:t>A HIF is a health insurance pool of New Jersey public entities</a:t>
            </a:r>
          </a:p>
          <a:p>
            <a:pPr lvl="1" fontAlgn="base"/>
            <a:r>
              <a:rPr lang="en-US" dirty="0"/>
              <a:t>There are currently 9 HIFs serving approximately 45,000 employees and their family members from more than 345 public entities across the State</a:t>
            </a:r>
          </a:p>
          <a:p>
            <a:pPr lvl="2" fontAlgn="base"/>
            <a:r>
              <a:rPr lang="en-US" dirty="0"/>
              <a:t>178 municipalities, 150 schools and 13 authorities</a:t>
            </a:r>
          </a:p>
          <a:p>
            <a:pPr lvl="1" fontAlgn="base"/>
            <a:r>
              <a:rPr lang="en-US" dirty="0"/>
              <a:t>The first HIF, BMED, was started 33 years ago</a:t>
            </a:r>
          </a:p>
          <a:p>
            <a:pPr lvl="2" fontAlgn="base"/>
            <a:r>
              <a:rPr lang="en-US" dirty="0"/>
              <a:t>Modeled after the highly successful JIF program</a:t>
            </a:r>
          </a:p>
          <a:p>
            <a:pPr lvl="1" fontAlgn="base"/>
            <a:r>
              <a:rPr lang="en-US" dirty="0"/>
              <a:t>Shared services—a pool allowing public entities to</a:t>
            </a:r>
            <a:br>
              <a:rPr lang="en-US" dirty="0"/>
            </a:br>
            <a:r>
              <a:rPr lang="en-US" dirty="0"/>
              <a:t>give choice and value to employees while delivering</a:t>
            </a:r>
            <a:br>
              <a:rPr lang="en-US" dirty="0"/>
            </a:br>
            <a:r>
              <a:rPr lang="en-US" dirty="0"/>
              <a:t>savings for members</a:t>
            </a:r>
          </a:p>
          <a:p>
            <a:pPr lvl="1" fontAlgn="base"/>
            <a:r>
              <a:rPr lang="en-US" dirty="0"/>
              <a:t>Owned and governed by its members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052" y="3267846"/>
            <a:ext cx="3125577" cy="207850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22139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HIF Membership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756352"/>
            <a:ext cx="8946541" cy="4195481"/>
          </a:xfrm>
        </p:spPr>
        <p:txBody>
          <a:bodyPr/>
          <a:lstStyle/>
          <a:p>
            <a:r>
              <a:rPr lang="en-US" dirty="0"/>
              <a:t>Member entities have a “seat at the table”</a:t>
            </a:r>
          </a:p>
          <a:p>
            <a:pPr lvl="1"/>
            <a:r>
              <a:rPr lang="en-US" dirty="0"/>
              <a:t>Management and control by its members</a:t>
            </a:r>
          </a:p>
          <a:p>
            <a:pPr lvl="2"/>
            <a:r>
              <a:rPr lang="en-US" dirty="0"/>
              <a:t>Policy decisions, budget review and approval, cost containment, claims appeals, implementing programs</a:t>
            </a:r>
          </a:p>
          <a:p>
            <a:pPr lvl="3"/>
            <a:r>
              <a:rPr lang="en-US" dirty="0"/>
              <a:t>Commissioners from each of BMED’s 35 entities (representing 2,300+ employees) elect its 7 member Executive Board</a:t>
            </a:r>
          </a:p>
          <a:p>
            <a:pPr lvl="4"/>
            <a:r>
              <a:rPr lang="en-US" dirty="0"/>
              <a:t>Meetings are open to the public</a:t>
            </a:r>
          </a:p>
          <a:p>
            <a:pPr lvl="4"/>
            <a:r>
              <a:rPr lang="en-US" dirty="0"/>
              <a:t>Subcommittees formed including Strategic Planning and Employee Wellness</a:t>
            </a:r>
          </a:p>
          <a:p>
            <a:pPr lvl="1"/>
            <a:r>
              <a:rPr lang="en-US" dirty="0"/>
              <a:t>Active involvement and support from local risk managers</a:t>
            </a:r>
          </a:p>
          <a:p>
            <a:pPr lvl="2"/>
            <a:r>
              <a:rPr lang="en-US" dirty="0"/>
              <a:t>Risk managers have extensive experience and understanding of local needs</a:t>
            </a:r>
          </a:p>
        </p:txBody>
      </p:sp>
    </p:spTree>
    <p:extLst>
      <p:ext uri="{BB962C8B-B14F-4D97-AF65-F5344CB8AC3E}">
        <p14:creationId xmlns:p14="http://schemas.microsoft.com/office/powerpoint/2010/main" val="1579064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HIF Membership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Member entities make the rules and design flexible plans</a:t>
            </a:r>
          </a:p>
          <a:p>
            <a:pPr lvl="1"/>
            <a:r>
              <a:rPr lang="en-US" dirty="0"/>
              <a:t>Member entities can duplicate existing plans or customize plans based on specific needs</a:t>
            </a:r>
          </a:p>
          <a:p>
            <a:pPr lvl="2"/>
            <a:r>
              <a:rPr lang="en-US" dirty="0"/>
              <a:t>“Equal to or better than…” – match plans</a:t>
            </a:r>
          </a:p>
          <a:p>
            <a:pPr lvl="2"/>
            <a:r>
              <a:rPr lang="en-US" dirty="0"/>
              <a:t>No set menu of plans</a:t>
            </a:r>
          </a:p>
          <a:p>
            <a:r>
              <a:rPr lang="en-US" dirty="0"/>
              <a:t>High quality providers chosen by member entities</a:t>
            </a:r>
          </a:p>
          <a:p>
            <a:pPr lvl="1"/>
            <a:r>
              <a:rPr lang="en-US" dirty="0"/>
              <a:t>Providers are engaged in discussions and problem solving</a:t>
            </a:r>
          </a:p>
          <a:p>
            <a:r>
              <a:rPr lang="en-US" dirty="0"/>
              <a:t>Claim appeals handled by Executive Board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213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HIF Membership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715169"/>
            <a:ext cx="8946541" cy="419548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Cost Control</a:t>
            </a:r>
          </a:p>
          <a:p>
            <a:pPr lvl="1"/>
            <a:r>
              <a:rPr lang="en-US" dirty="0"/>
              <a:t>Fixed costs significantly lower compared to State Heath Benefits or commercial plans</a:t>
            </a:r>
          </a:p>
          <a:p>
            <a:pPr lvl="2"/>
            <a:r>
              <a:rPr lang="en-US" dirty="0"/>
              <a:t>Low overhead</a:t>
            </a:r>
          </a:p>
          <a:p>
            <a:pPr lvl="2"/>
            <a:r>
              <a:rPr lang="en-US" dirty="0"/>
              <a:t>Very high percentage dedicated to claims costs</a:t>
            </a:r>
          </a:p>
          <a:p>
            <a:pPr lvl="2"/>
            <a:r>
              <a:rPr lang="en-US" dirty="0"/>
              <a:t>Shared services approach gives HIFs leverage to</a:t>
            </a:r>
            <a:br>
              <a:rPr lang="en-US" dirty="0"/>
            </a:br>
            <a:r>
              <a:rPr lang="en-US" dirty="0"/>
              <a:t>secure favorable pricing</a:t>
            </a:r>
          </a:p>
          <a:p>
            <a:pPr lvl="1"/>
            <a:r>
              <a:rPr lang="en-US" dirty="0"/>
              <a:t>Prospective member entities are critically evaluated by Fund Actuary to determine eligibility</a:t>
            </a:r>
          </a:p>
          <a:p>
            <a:pPr lvl="2"/>
            <a:r>
              <a:rPr lang="en-US" dirty="0"/>
              <a:t>Contrast SHBP “open door” policy</a:t>
            </a:r>
          </a:p>
          <a:p>
            <a:pPr lvl="1"/>
            <a:r>
              <a:rPr lang="en-US" dirty="0"/>
              <a:t>Members benefit from cost control and collective claims experience, while claims experience of members is also part of actuarial process</a:t>
            </a:r>
          </a:p>
          <a:p>
            <a:pPr lvl="2"/>
            <a:r>
              <a:rPr lang="en-US" dirty="0"/>
              <a:t>Contrast SHBP “one size fits all” premium increases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705" y="2493235"/>
            <a:ext cx="2385186" cy="149388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910951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HIF Membership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507529"/>
            <a:ext cx="8946541" cy="47614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Savings and Dividends</a:t>
            </a:r>
          </a:p>
          <a:p>
            <a:pPr lvl="1"/>
            <a:r>
              <a:rPr lang="en-US" dirty="0"/>
              <a:t>Self-insured structure and member-owned design has led to stable and predictable premium rates over time</a:t>
            </a:r>
          </a:p>
          <a:p>
            <a:pPr lvl="1"/>
            <a:r>
              <a:rPr lang="en-US" dirty="0"/>
              <a:t>Surplus dollars are owned by the member entities, not the insurance carriers</a:t>
            </a:r>
          </a:p>
          <a:p>
            <a:pPr lvl="2"/>
            <a:r>
              <a:rPr lang="en-US" dirty="0"/>
              <a:t>From surplus, dividends are paid to member entities</a:t>
            </a:r>
          </a:p>
          <a:p>
            <a:pPr lvl="2"/>
            <a:r>
              <a:rPr lang="en-US" dirty="0"/>
              <a:t>BMED paid out </a:t>
            </a:r>
            <a:r>
              <a:rPr lang="en-US" u="sng" dirty="0"/>
              <a:t>$7.3 </a:t>
            </a:r>
            <a:r>
              <a:rPr lang="en-US" dirty="0"/>
              <a:t>million in dividends over the last 6 years to its member entities</a:t>
            </a:r>
          </a:p>
          <a:p>
            <a:pPr lvl="1"/>
            <a:r>
              <a:rPr lang="en-US" dirty="0"/>
              <a:t>BMED’s average rate increase over the last 5 years, including the </a:t>
            </a:r>
            <a:r>
              <a:rPr lang="en-US" b="1" dirty="0"/>
              <a:t>proposed 5.57% increase in 2027</a:t>
            </a:r>
            <a:r>
              <a:rPr lang="en-US" dirty="0"/>
              <a:t>, is 10.21% </a:t>
            </a:r>
          </a:p>
          <a:p>
            <a:pPr lvl="2"/>
            <a:r>
              <a:rPr lang="en-US" dirty="0"/>
              <a:t>SHPB average increase over this same period is 15%, including a </a:t>
            </a:r>
            <a:r>
              <a:rPr lang="en-US" b="1" dirty="0"/>
              <a:t>proposed 22.3% rate increase for 2027</a:t>
            </a:r>
            <a:r>
              <a:rPr lang="en-US" dirty="0"/>
              <a:t>.   </a:t>
            </a:r>
          </a:p>
          <a:p>
            <a:pPr lvl="2"/>
            <a:r>
              <a:rPr lang="en-US" dirty="0"/>
              <a:t>While BMED endured some significant challenges in the last couple of years as did all health insurers, BMED rates are stabilizing while SHBP continues on its </a:t>
            </a:r>
            <a:r>
              <a:rPr lang="en-US" b="1" dirty="0"/>
              <a:t>“death spiral.” </a:t>
            </a:r>
          </a:p>
        </p:txBody>
      </p:sp>
    </p:spTree>
    <p:extLst>
      <p:ext uri="{BB962C8B-B14F-4D97-AF65-F5344CB8AC3E}">
        <p14:creationId xmlns:p14="http://schemas.microsoft.com/office/powerpoint/2010/main" val="22313953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295</TotalTime>
  <Words>516</Words>
  <Application>Microsoft Office PowerPoint</Application>
  <PresentationFormat>Widescreen</PresentationFormat>
  <Paragraphs>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Century Gothic</vt:lpstr>
      <vt:lpstr>Wingdings 3</vt:lpstr>
      <vt:lpstr>Ion</vt:lpstr>
      <vt:lpstr>Health Insurance Funds (“HIFs”)</vt:lpstr>
      <vt:lpstr>Health Insurance Funds (“HIFs”)</vt:lpstr>
      <vt:lpstr>Benefits of HIF Membership</vt:lpstr>
      <vt:lpstr>Benefits of HIF Membership</vt:lpstr>
      <vt:lpstr>Benefits of HIF Membership</vt:lpstr>
      <vt:lpstr>Benefits of HIF Membership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Self-Insured Health Insurance Fund (“HIF”)</dc:title>
  <dc:creator>BoroughAdmin</dc:creator>
  <cp:lastModifiedBy>Borough Administrator</cp:lastModifiedBy>
  <cp:revision>36</cp:revision>
  <cp:lastPrinted>2025-09-25T01:32:25Z</cp:lastPrinted>
  <dcterms:created xsi:type="dcterms:W3CDTF">2021-05-22T14:24:34Z</dcterms:created>
  <dcterms:modified xsi:type="dcterms:W3CDTF">2026-09-15T11:39:36Z</dcterms:modified>
</cp:coreProperties>
</file>